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4"/>
  </p:notesMasterIdLst>
  <p:sldIdLst>
    <p:sldId id="2142532407" r:id="rId5"/>
    <p:sldId id="256" r:id="rId6"/>
    <p:sldId id="2142532210" r:id="rId7"/>
    <p:sldId id="2142532360" r:id="rId8"/>
    <p:sldId id="364" r:id="rId9"/>
    <p:sldId id="2142532369" r:id="rId10"/>
    <p:sldId id="2142532282" r:id="rId11"/>
    <p:sldId id="2142532260" r:id="rId12"/>
    <p:sldId id="2142532401" r:id="rId13"/>
    <p:sldId id="2142532280" r:id="rId14"/>
    <p:sldId id="2142532289" r:id="rId15"/>
    <p:sldId id="2142532291" r:id="rId16"/>
    <p:sldId id="347" r:id="rId17"/>
    <p:sldId id="2142532334" r:id="rId18"/>
    <p:sldId id="2142532405" r:id="rId19"/>
    <p:sldId id="2142532406" r:id="rId20"/>
    <p:sldId id="2142532332" r:id="rId21"/>
    <p:sldId id="2142532363" r:id="rId22"/>
    <p:sldId id="21425323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nergo.lv\lk\korp\ST\FPF\Ierobezota\ANAL&#298;TIKA\TARIFU_PROJEKTS_2023_2027\Da&#382;&#257;das%20prezent&#257;cijas\2023.08.28_LEEA\dati\Ienemumi%20TP2020-2024%20vs%20TP2023-2027_v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energo.lv\lk\korp\ST\FPF\Ierobezota\ANAL&#298;TIKA\TARIFU_PROJEKTS_2023_2027\Da&#382;&#257;das%20prezent&#257;cijas\2023.08.28_LEEA\dati\Ienemumi%20TP2020-2024%20vs%20TP2023-2027_v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energo.lv\lk\korp\ST\FPF\Ierobezota\ANAL&#298;TIKA\TARIFU_PROJEKTS_2023_2027\Da&#382;&#257;das%20prezent&#257;cijas\2023.08.28_LEEA\dati\Ienemumi%20TP2020-2024%20vs%20TP2023-2027_v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energo.lv\lk\korp\ST\FPF\Ierobezota\ANAL&#298;TIKA\TARIFU_PROJEKTS_2023_2027\Da&#382;&#257;das%20prezent&#257;cijas\2023.08.28_LEEA\dati\Ienemumi%20TP2020-2024%20vs%20TP2023-2027_v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energo.lv\lk\korp\ST\FPF\Ierobezota\ANAL&#298;TIKA\TARIFU_PROJEKTS_2023_2027\Da&#382;&#257;das%20prezent&#257;cijas\2023.08.28_LEEA\dati\Ienemumi%20TP2020-2024%20vs%20TP2023-2027_v2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1F-41C2-B5B4-9492C66610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1F-41C2-B5B4-9492C66610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1F-41C2-B5B4-9492C66610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1F-41C2-B5B4-9492C6661098}"/>
              </c:ext>
            </c:extLst>
          </c:dPt>
          <c:dLbls>
            <c:dLbl>
              <c:idx val="0"/>
              <c:layout>
                <c:manualLayout>
                  <c:x val="0.19166666666666665"/>
                  <c:y val="-0.106481481481481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7639982502187"/>
                      <c:h val="0.361316455696202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81F-41C2-B5B4-9492C6661098}"/>
                </c:ext>
              </c:extLst>
            </c:dLbl>
            <c:dLbl>
              <c:idx val="1"/>
              <c:layout>
                <c:manualLayout>
                  <c:x val="0.2624999999999999"/>
                  <c:y val="-3.87034785208811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97222222222225"/>
                      <c:h val="0.274784810126582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81F-41C2-B5B4-9492C6661098}"/>
                </c:ext>
              </c:extLst>
            </c:dLbl>
            <c:dLbl>
              <c:idx val="2"/>
              <c:layout>
                <c:manualLayout>
                  <c:x val="-0.15833333333333335"/>
                  <c:y val="5.06329113924049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1F-41C2-B5B4-9492C6661098}"/>
                </c:ext>
              </c:extLst>
            </c:dLbl>
            <c:dLbl>
              <c:idx val="3"/>
              <c:layout>
                <c:manualLayout>
                  <c:x val="-0.19027777777777777"/>
                  <c:y val="1.012658227848101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20844269466319"/>
                      <c:h val="0.361316455696202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81F-41C2-B5B4-9492C6661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Sheet1!$B$4:$B$7</c:f>
              <c:strCache>
                <c:ptCount val="4"/>
                <c:pt idx="0">
                  <c:v>Tehnoloģiskais patēriņš</c:v>
                </c:pt>
                <c:pt idx="1">
                  <c:v>Pārvades pakalpojums</c:v>
                </c:pt>
                <c:pt idx="2">
                  <c:v>Inflācija</c:v>
                </c:pt>
                <c:pt idx="3">
                  <c:v>Iepriekšējo tarifu novirzes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20</c:v>
                </c:pt>
                <c:pt idx="1">
                  <c:v>17</c:v>
                </c:pt>
                <c:pt idx="2">
                  <c:v>17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F-41C2-B5B4-9492C6661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dati!$C$2</c:f>
              <c:strCache>
                <c:ptCount val="1"/>
                <c:pt idx="0">
                  <c:v>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dati!$B$3:$B$5</c:f>
              <c:strCache>
                <c:ptCount val="3"/>
                <c:pt idx="0">
                  <c:v>Dzīvoklis, 1F 16A, 100 kWh/mēn.</c:v>
                </c:pt>
                <c:pt idx="1">
                  <c:v>Privātmāja, 3F 25A, 400 kWh/mēn.</c:v>
                </c:pt>
                <c:pt idx="2">
                  <c:v>Privātmāja, 3F 25A, 800 kWh/mēn.</c:v>
                </c:pt>
              </c:strCache>
            </c:strRef>
          </c:cat>
          <c:val>
            <c:numRef>
              <c:f>dati!$C$3:$C$5</c:f>
              <c:numCache>
                <c:formatCode>General</c:formatCode>
                <c:ptCount val="3"/>
                <c:pt idx="0">
                  <c:v>10.07</c:v>
                </c:pt>
                <c:pt idx="1">
                  <c:v>38.94</c:v>
                </c:pt>
                <c:pt idx="2">
                  <c:v>54.88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2-46AC-820F-B40AEA6B4909}"/>
            </c:ext>
          </c:extLst>
        </c:ser>
        <c:ser>
          <c:idx val="1"/>
          <c:order val="1"/>
          <c:tx>
            <c:strRef>
              <c:f>dati!$D$2</c:f>
              <c:strCache>
                <c:ptCount val="1"/>
                <c:pt idx="0">
                  <c:v>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dati!$B$3:$B$5</c:f>
              <c:strCache>
                <c:ptCount val="3"/>
                <c:pt idx="0">
                  <c:v>Dzīvoklis, 1F 16A, 100 kWh/mēn.</c:v>
                </c:pt>
                <c:pt idx="1">
                  <c:v>Privātmāja, 3F 25A, 400 kWh/mēn.</c:v>
                </c:pt>
                <c:pt idx="2">
                  <c:v>Privātmāja, 3F 25A, 800 kWh/mēn.</c:v>
                </c:pt>
              </c:strCache>
            </c:strRef>
          </c:cat>
          <c:val>
            <c:numRef>
              <c:f>dati!$D$3:$D$5</c:f>
              <c:numCache>
                <c:formatCode>General</c:formatCode>
                <c:ptCount val="3"/>
                <c:pt idx="0">
                  <c:v>9.31</c:v>
                </c:pt>
                <c:pt idx="1">
                  <c:v>24.89</c:v>
                </c:pt>
                <c:pt idx="2">
                  <c:v>42.79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72-46AC-820F-B40AEA6B4909}"/>
            </c:ext>
          </c:extLst>
        </c:ser>
        <c:ser>
          <c:idx val="2"/>
          <c:order val="2"/>
          <c:tx>
            <c:strRef>
              <c:f>dati!$E$2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dati!$B$3:$B$5</c:f>
              <c:strCache>
                <c:ptCount val="3"/>
                <c:pt idx="0">
                  <c:v>Dzīvoklis, 1F 16A, 100 kWh/mēn.</c:v>
                </c:pt>
                <c:pt idx="1">
                  <c:v>Privātmāja, 3F 25A, 400 kWh/mēn.</c:v>
                </c:pt>
                <c:pt idx="2">
                  <c:v>Privātmāja, 3F 25A, 800 kWh/mēn.</c:v>
                </c:pt>
              </c:strCache>
            </c:strRef>
          </c:cat>
          <c:val>
            <c:numRef>
              <c:f>dati!$E$3:$E$5</c:f>
              <c:numCache>
                <c:formatCode>General</c:formatCode>
                <c:ptCount val="3"/>
                <c:pt idx="0">
                  <c:v>7</c:v>
                </c:pt>
                <c:pt idx="1">
                  <c:v>25.28</c:v>
                </c:pt>
                <c:pt idx="2">
                  <c:v>48.08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72-46AC-820F-B40AEA6B4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975567"/>
        <c:axId val="539977647"/>
      </c:barChart>
      <c:catAx>
        <c:axId val="53997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9977647"/>
        <c:crosses val="autoZero"/>
        <c:auto val="1"/>
        <c:lblAlgn val="ctr"/>
        <c:lblOffset val="100"/>
        <c:noMultiLvlLbl val="0"/>
      </c:catAx>
      <c:valAx>
        <c:axId val="53997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997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dati!$C$2</c:f>
              <c:strCache>
                <c:ptCount val="1"/>
                <c:pt idx="0">
                  <c:v>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dati!$B$3:$B$4</c:f>
              <c:strCache>
                <c:ptCount val="2"/>
                <c:pt idx="0">
                  <c:v>Dzīvoklis, 1F 16A, 
LV - 100 kWh/mēn. 
EE - 160 kWh/mēn.</c:v>
                </c:pt>
                <c:pt idx="1">
                  <c:v>Privātmāja, 3F 25A, 
LV - 300 kWh/mēn. 
EE - 550 kWh/mēn.</c:v>
                </c:pt>
              </c:strCache>
            </c:strRef>
          </c:cat>
          <c:val>
            <c:numRef>
              <c:f>dati!$C$3:$C$4</c:f>
              <c:numCache>
                <c:formatCode>General</c:formatCode>
                <c:ptCount val="2"/>
                <c:pt idx="0">
                  <c:v>10.7</c:v>
                </c:pt>
                <c:pt idx="1">
                  <c:v>34.96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2-46AC-820F-B40AEA6B4909}"/>
            </c:ext>
          </c:extLst>
        </c:ser>
        <c:ser>
          <c:idx val="1"/>
          <c:order val="1"/>
          <c:tx>
            <c:strRef>
              <c:f>dati!$D$2</c:f>
              <c:strCache>
                <c:ptCount val="1"/>
                <c:pt idx="0">
                  <c:v>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dati!$B$3:$B$4</c:f>
              <c:strCache>
                <c:ptCount val="2"/>
                <c:pt idx="0">
                  <c:v>Dzīvoklis, 1F 16A, 
LV - 100 kWh/mēn. 
EE - 160 kWh/mēn.</c:v>
                </c:pt>
                <c:pt idx="1">
                  <c:v>Privātmāja, 3F 25A, 
LV - 300 kWh/mēn. 
EE - 550 kWh/mēn.</c:v>
                </c:pt>
              </c:strCache>
            </c:strRef>
          </c:cat>
          <c:val>
            <c:numRef>
              <c:f>dati!$D$3:$D$4</c:f>
              <c:numCache>
                <c:formatCode>General</c:formatCode>
                <c:ptCount val="2"/>
                <c:pt idx="0">
                  <c:v>11.99</c:v>
                </c:pt>
                <c:pt idx="1">
                  <c:v>33.840000000000003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72-46AC-820F-B40AEA6B4909}"/>
            </c:ext>
          </c:extLst>
        </c:ser>
        <c:ser>
          <c:idx val="2"/>
          <c:order val="2"/>
          <c:tx>
            <c:strRef>
              <c:f>dati!$E$2</c:f>
              <c:strCache>
                <c:ptCount val="1"/>
                <c:pt idx="0">
                  <c:v>EE ar LV patēriņu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dati!$B$3:$B$4</c:f>
              <c:strCache>
                <c:ptCount val="2"/>
                <c:pt idx="0">
                  <c:v>Dzīvoklis, 1F 16A, 
LV - 100 kWh/mēn. 
EE - 160 kWh/mēn.</c:v>
                </c:pt>
                <c:pt idx="1">
                  <c:v>Privātmāja, 3F 25A, 
LV - 300 kWh/mēn. 
EE - 550 kWh/mēn.</c:v>
                </c:pt>
              </c:strCache>
            </c:strRef>
          </c:cat>
          <c:val>
            <c:numRef>
              <c:f>dati!$E$3:$E$4</c:f>
              <c:numCache>
                <c:formatCode>General</c:formatCode>
                <c:ptCount val="2"/>
                <c:pt idx="0">
                  <c:v>9.31</c:v>
                </c:pt>
                <c:pt idx="1">
                  <c:v>20.420000000000002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72-46AC-820F-B40AEA6B4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975567"/>
        <c:axId val="539977647"/>
      </c:barChart>
      <c:catAx>
        <c:axId val="53997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9977647"/>
        <c:crosses val="autoZero"/>
        <c:auto val="1"/>
        <c:lblAlgn val="ctr"/>
        <c:lblOffset val="100"/>
        <c:noMultiLvlLbl val="0"/>
      </c:catAx>
      <c:valAx>
        <c:axId val="53997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997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uzņēmumi!$C$2</c:f>
              <c:strCache>
                <c:ptCount val="1"/>
                <c:pt idx="0">
                  <c:v>LV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uzņēmumi!$B$3:$B$7</c:f>
              <c:strCache>
                <c:ptCount val="5"/>
                <c:pt idx="0">
                  <c:v>ZSL, 3F 100A, 3500 kWh/mēn.</c:v>
                </c:pt>
                <c:pt idx="1">
                  <c:v>ZSL, 3F 240A, 15000 kWh/mēn.</c:v>
                </c:pt>
                <c:pt idx="2">
                  <c:v>ZSK, 3F 1200A, 175 MWh/mēn.</c:v>
                </c:pt>
                <c:pt idx="3">
                  <c:v>VSK, 500 kW, 175 MWh/mēn.</c:v>
                </c:pt>
                <c:pt idx="4">
                  <c:v>VSK, 10 000 kW, 2,5 GWh/mēn.</c:v>
                </c:pt>
              </c:strCache>
            </c:strRef>
          </c:cat>
          <c:val>
            <c:numRef>
              <c:f>uzņēmumi!$C$3:$C$7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2-46AC-820F-B40AEA6B4909}"/>
            </c:ext>
          </c:extLst>
        </c:ser>
        <c:ser>
          <c:idx val="1"/>
          <c:order val="1"/>
          <c:tx>
            <c:strRef>
              <c:f>uzņēmumi!$D$2</c:f>
              <c:strCache>
                <c:ptCount val="1"/>
                <c:pt idx="0">
                  <c:v>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uzņēmumi!$B$3:$B$7</c:f>
              <c:strCache>
                <c:ptCount val="5"/>
                <c:pt idx="0">
                  <c:v>ZSL, 3F 100A, 3500 kWh/mēn.</c:v>
                </c:pt>
                <c:pt idx="1">
                  <c:v>ZSL, 3F 240A, 15000 kWh/mēn.</c:v>
                </c:pt>
                <c:pt idx="2">
                  <c:v>ZSK, 3F 1200A, 175 MWh/mēn.</c:v>
                </c:pt>
                <c:pt idx="3">
                  <c:v>VSK, 500 kW, 175 MWh/mēn.</c:v>
                </c:pt>
                <c:pt idx="4">
                  <c:v>VSK, 10 000 kW, 2,5 GWh/mēn.</c:v>
                </c:pt>
              </c:strCache>
            </c:strRef>
          </c:cat>
          <c:val>
            <c:numRef>
              <c:f>uzņēmumi!$D$3:$D$7</c:f>
              <c:numCache>
                <c:formatCode>General</c:formatCode>
                <c:ptCount val="5"/>
                <c:pt idx="0">
                  <c:v>80</c:v>
                </c:pt>
                <c:pt idx="1">
                  <c:v>75</c:v>
                </c:pt>
                <c:pt idx="2">
                  <c:v>137</c:v>
                </c:pt>
                <c:pt idx="3">
                  <c:v>196</c:v>
                </c:pt>
                <c:pt idx="4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72-46AC-820F-B40AEA6B4909}"/>
            </c:ext>
          </c:extLst>
        </c:ser>
        <c:ser>
          <c:idx val="2"/>
          <c:order val="2"/>
          <c:tx>
            <c:strRef>
              <c:f>uzņēmumi!$E$2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uzņēmumi!$B$3:$B$7</c:f>
              <c:strCache>
                <c:ptCount val="5"/>
                <c:pt idx="0">
                  <c:v>ZSL, 3F 100A, 3500 kWh/mēn.</c:v>
                </c:pt>
                <c:pt idx="1">
                  <c:v>ZSL, 3F 240A, 15000 kWh/mēn.</c:v>
                </c:pt>
                <c:pt idx="2">
                  <c:v>ZSK, 3F 1200A, 175 MWh/mēn.</c:v>
                </c:pt>
                <c:pt idx="3">
                  <c:v>VSK, 500 kW, 175 MWh/mēn.</c:v>
                </c:pt>
                <c:pt idx="4">
                  <c:v>VSK, 10 000 kW, 2,5 GWh/mēn.</c:v>
                </c:pt>
              </c:strCache>
            </c:strRef>
          </c:cat>
          <c:val>
            <c:numRef>
              <c:f>uzņēmumi!$E$3:$E$7</c:f>
              <c:numCache>
                <c:formatCode>General</c:formatCode>
                <c:ptCount val="5"/>
                <c:pt idx="0">
                  <c:v>117</c:v>
                </c:pt>
                <c:pt idx="1">
                  <c:v>96</c:v>
                </c:pt>
                <c:pt idx="2">
                  <c:v>116</c:v>
                </c:pt>
                <c:pt idx="3">
                  <c:v>121</c:v>
                </c:pt>
                <c:pt idx="4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72-46AC-820F-B40AEA6B4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975567"/>
        <c:axId val="539977647"/>
      </c:barChart>
      <c:catAx>
        <c:axId val="53997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39977647"/>
        <c:crosses val="autoZero"/>
        <c:auto val="1"/>
        <c:lblAlgn val="ctr"/>
        <c:lblOffset val="100"/>
        <c:noMultiLvlLbl val="0"/>
      </c:catAx>
      <c:valAx>
        <c:axId val="5399776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9975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lv-LV" b="1">
                <a:solidFill>
                  <a:schemeClr val="tx1"/>
                </a:solidFill>
              </a:rPr>
              <a:t>1 EUR tarifa izlietojums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5408004483070906"/>
          <c:y val="0.24980056834779843"/>
          <c:w val="0.49356353029808098"/>
          <c:h val="0.6097925072798735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22-4A88-9D78-4332AFEB7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22-4A88-9D78-4332AFEB7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22-4A88-9D78-4332AFEB7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22-4A88-9D78-4332AFEB7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22-4A88-9D78-4332AFEB7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22-4A88-9D78-4332AFEB71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822-4A88-9D78-4332AFEB718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822-4A88-9D78-4332AFEB718E}"/>
              </c:ext>
            </c:extLst>
          </c:dPt>
          <c:dLbls>
            <c:dLbl>
              <c:idx val="0"/>
              <c:layout>
                <c:manualLayout>
                  <c:x val="5.6480080685829548E-2"/>
                  <c:y val="-0.1161716171617161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22-4A88-9D78-4332AFEB718E}"/>
                </c:ext>
              </c:extLst>
            </c:dLbl>
            <c:dLbl>
              <c:idx val="1"/>
              <c:layout>
                <c:manualLayout>
                  <c:x val="0.1081857203553034"/>
                  <c:y val="-0.1504950495049505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22-4A88-9D78-4332AFEB718E}"/>
                </c:ext>
              </c:extLst>
            </c:dLbl>
            <c:dLbl>
              <c:idx val="2"/>
              <c:layout>
                <c:manualLayout>
                  <c:x val="0.2493553917767003"/>
                  <c:y val="1.23012381615814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43927590399419"/>
                      <c:h val="0.161351658286071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822-4A88-9D78-4332AFEB718E}"/>
                </c:ext>
              </c:extLst>
            </c:dLbl>
            <c:dLbl>
              <c:idx val="3"/>
              <c:layout>
                <c:manualLayout>
                  <c:x val="-0.10239784355576553"/>
                  <c:y val="0.128835009461454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22-4A88-9D78-4332AFEB718E}"/>
                </c:ext>
              </c:extLst>
            </c:dLbl>
            <c:dLbl>
              <c:idx val="4"/>
              <c:layout>
                <c:manualLayout>
                  <c:x val="-0.20293833564962066"/>
                  <c:y val="5.18030423246734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22-4A88-9D78-4332AFEB718E}"/>
                </c:ext>
              </c:extLst>
            </c:dLbl>
            <c:dLbl>
              <c:idx val="5"/>
              <c:layout>
                <c:manualLayout>
                  <c:x val="-0.25635487588580025"/>
                  <c:y val="1.892193663421077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22-4A88-9D78-4332AFEB718E}"/>
                </c:ext>
              </c:extLst>
            </c:dLbl>
            <c:dLbl>
              <c:idx val="6"/>
              <c:layout>
                <c:manualLayout>
                  <c:x val="-0.1908572367514331"/>
                  <c:y val="-9.94744630165328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22-4A88-9D78-4332AFEB718E}"/>
                </c:ext>
              </c:extLst>
            </c:dLbl>
            <c:dLbl>
              <c:idx val="7"/>
              <c:layout>
                <c:manualLayout>
                  <c:x val="-8.6618106837449027E-2"/>
                  <c:y val="-0.126634951563147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22-4A88-9D78-4332AFEB7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Sheet2!$B$4:$B$11</c:f>
              <c:strCache>
                <c:ptCount val="8"/>
                <c:pt idx="0">
                  <c:v>Iepriekšējo tarifu novirze</c:v>
                </c:pt>
                <c:pt idx="1">
                  <c:v>Investīcijām, tīkla atjaunošanai</c:v>
                </c:pt>
                <c:pt idx="2">
                  <c:v>Pārvades sistēmai, energoneatkarībai un drošībai</c:v>
                </c:pt>
                <c:pt idx="3">
                  <c:v>Tehnoloģiskais patēriņš, zudumi</c:v>
                </c:pt>
                <c:pt idx="4">
                  <c:v>Vadības atalgojums</c:v>
                </c:pt>
                <c:pt idx="5">
                  <c:v>Darbinieku atalgojums</c:v>
                </c:pt>
                <c:pt idx="6">
                  <c:v>Materiāli, tehnika, degviela, remonti</c:v>
                </c:pt>
                <c:pt idx="7">
                  <c:v>Pārējās saimnieciskās darbības izmaksas</c:v>
                </c:pt>
              </c:strCache>
            </c:strRef>
          </c:cat>
          <c:val>
            <c:numRef>
              <c:f>Sheet2!$C$4:$C$11</c:f>
              <c:numCache>
                <c:formatCode>0.00</c:formatCode>
                <c:ptCount val="8"/>
                <c:pt idx="0">
                  <c:v>0.03</c:v>
                </c:pt>
                <c:pt idx="1">
                  <c:v>0.3</c:v>
                </c:pt>
                <c:pt idx="2">
                  <c:v>0.25</c:v>
                </c:pt>
                <c:pt idx="3">
                  <c:v>0.1</c:v>
                </c:pt>
                <c:pt idx="4" formatCode="0.000">
                  <c:v>3.0000000000000001E-3</c:v>
                </c:pt>
                <c:pt idx="5" formatCode="0.000">
                  <c:v>0.187</c:v>
                </c:pt>
                <c:pt idx="6">
                  <c:v>0.03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822-4A88-9D78-4332AFEB7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Izmaksu kāpums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FD-4142-A6B1-8AC7A37D7B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Pārvades tarifa kāpums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Izmaksu kāpums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FD-4142-A6B1-8AC7A37D7B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Vispārējā inflācija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Izmaksu kāpums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FD-4142-A6B1-8AC7A37D7B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Elektrības cena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Izmaksu kāpums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FD-4142-A6B1-8AC7A37D7B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8851535"/>
        <c:axId val="308847695"/>
      </c:barChart>
      <c:catAx>
        <c:axId val="308851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8847695"/>
        <c:crosses val="autoZero"/>
        <c:auto val="1"/>
        <c:lblAlgn val="ctr"/>
        <c:lblOffset val="100"/>
        <c:noMultiLvlLbl val="0"/>
      </c:catAx>
      <c:valAx>
        <c:axId val="308847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08851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Pārējās, fiksētās izmaksas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579-45AD-89E6-5DC26D52DCF1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F-41C3-B77A-644B105CF1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Elektrības cena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AF-41C3-B77A-644B105CF1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032031"/>
        <c:axId val="369028671"/>
      </c:barChart>
      <c:catAx>
        <c:axId val="36903203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9028671"/>
        <c:crosses val="autoZero"/>
        <c:auto val="1"/>
        <c:lblAlgn val="ctr"/>
        <c:lblOffset val="100"/>
        <c:noMultiLvlLbl val="0"/>
      </c:catAx>
      <c:valAx>
        <c:axId val="36902867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69032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Sheet1!$A$2:$A$45</c:f>
              <c:numCache>
                <c:formatCode>General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  <c:pt idx="23">
                  <c:v>12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</c:v>
                </c:pt>
                <c:pt idx="37">
                  <c:v>2</c:v>
                </c:pt>
                <c:pt idx="38">
                  <c:v>3</c:v>
                </c:pt>
                <c:pt idx="39">
                  <c:v>4</c:v>
                </c:pt>
                <c:pt idx="40">
                  <c:v>5</c:v>
                </c:pt>
                <c:pt idx="41">
                  <c:v>6</c:v>
                </c:pt>
                <c:pt idx="42">
                  <c:v>7</c:v>
                </c:pt>
                <c:pt idx="43">
                  <c:v>8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30.82</c:v>
                </c:pt>
                <c:pt idx="1">
                  <c:v>28.05</c:v>
                </c:pt>
                <c:pt idx="2">
                  <c:v>24.02</c:v>
                </c:pt>
                <c:pt idx="3">
                  <c:v>23.52</c:v>
                </c:pt>
                <c:pt idx="4">
                  <c:v>24.53</c:v>
                </c:pt>
                <c:pt idx="5">
                  <c:v>38.659999999999997</c:v>
                </c:pt>
                <c:pt idx="6">
                  <c:v>31.8</c:v>
                </c:pt>
                <c:pt idx="7">
                  <c:v>43.41</c:v>
                </c:pt>
                <c:pt idx="8">
                  <c:v>39.909999999999997</c:v>
                </c:pt>
                <c:pt idx="9">
                  <c:v>37.72</c:v>
                </c:pt>
                <c:pt idx="10">
                  <c:v>41.1</c:v>
                </c:pt>
                <c:pt idx="11">
                  <c:v>44.86</c:v>
                </c:pt>
                <c:pt idx="12">
                  <c:v>53.54</c:v>
                </c:pt>
                <c:pt idx="13">
                  <c:v>59.15</c:v>
                </c:pt>
                <c:pt idx="14">
                  <c:v>43.55</c:v>
                </c:pt>
                <c:pt idx="15" formatCode="0.00">
                  <c:v>43.6</c:v>
                </c:pt>
                <c:pt idx="16">
                  <c:v>48.42</c:v>
                </c:pt>
                <c:pt idx="17">
                  <c:v>76.23</c:v>
                </c:pt>
                <c:pt idx="18">
                  <c:v>88.32</c:v>
                </c:pt>
                <c:pt idx="19">
                  <c:v>87.32</c:v>
                </c:pt>
                <c:pt idx="20">
                  <c:v>123.5</c:v>
                </c:pt>
                <c:pt idx="21">
                  <c:v>106.4</c:v>
                </c:pt>
                <c:pt idx="22">
                  <c:v>125.39</c:v>
                </c:pt>
                <c:pt idx="23">
                  <c:v>207.4</c:v>
                </c:pt>
                <c:pt idx="24">
                  <c:v>143.81</c:v>
                </c:pt>
                <c:pt idx="25">
                  <c:v>104.72</c:v>
                </c:pt>
                <c:pt idx="26">
                  <c:v>167.22</c:v>
                </c:pt>
                <c:pt idx="27">
                  <c:v>109.4</c:v>
                </c:pt>
                <c:pt idx="28">
                  <c:v>164.2</c:v>
                </c:pt>
                <c:pt idx="29">
                  <c:v>218.29</c:v>
                </c:pt>
                <c:pt idx="30">
                  <c:v>304.95999999999998</c:v>
                </c:pt>
                <c:pt idx="31">
                  <c:v>467.75</c:v>
                </c:pt>
                <c:pt idx="32">
                  <c:v>350.99</c:v>
                </c:pt>
                <c:pt idx="33">
                  <c:v>189.35</c:v>
                </c:pt>
                <c:pt idx="34">
                  <c:v>226.44</c:v>
                </c:pt>
                <c:pt idx="35">
                  <c:v>263.91000000000003</c:v>
                </c:pt>
                <c:pt idx="36">
                  <c:v>99.74</c:v>
                </c:pt>
                <c:pt idx="37">
                  <c:v>113.77</c:v>
                </c:pt>
                <c:pt idx="38">
                  <c:v>87.77</c:v>
                </c:pt>
                <c:pt idx="39">
                  <c:v>65.89</c:v>
                </c:pt>
                <c:pt idx="40">
                  <c:v>78.02</c:v>
                </c:pt>
                <c:pt idx="41">
                  <c:v>98.7</c:v>
                </c:pt>
                <c:pt idx="42">
                  <c:v>83.84</c:v>
                </c:pt>
                <c:pt idx="43">
                  <c:v>102.49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44-444B-86AB-A7106CB75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5237951"/>
        <c:axId val="1375245631"/>
      </c:lineChart>
      <c:catAx>
        <c:axId val="1375237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75245631"/>
        <c:crosses val="autoZero"/>
        <c:auto val="1"/>
        <c:lblAlgn val="ctr"/>
        <c:lblOffset val="100"/>
        <c:noMultiLvlLbl val="0"/>
      </c:catAx>
      <c:valAx>
        <c:axId val="137524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75237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 sz="1400" b="1"/>
            </a:pPr>
            <a:r>
              <a:rPr lang="lv-LV" sz="1400" b="1"/>
              <a:t>Kopējās gada vidējās izmaksas tarifu aprēķinos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Sheet1!$B$15:$B$17</c:f>
              <c:strCache>
                <c:ptCount val="3"/>
                <c:pt idx="0">
                  <c:v>Iepriekš</c:v>
                </c:pt>
                <c:pt idx="1">
                  <c:v>Sākotnēji iesniegts</c:v>
                </c:pt>
                <c:pt idx="2">
                  <c:v>Apstiprināts</c:v>
                </c:pt>
              </c:strCache>
            </c:strRef>
          </c:cat>
          <c:val>
            <c:numRef>
              <c:f>Sheet1!$C$15:$C$17</c:f>
              <c:numCache>
                <c:formatCode>General</c:formatCode>
                <c:ptCount val="3"/>
                <c:pt idx="0">
                  <c:v>297</c:v>
                </c:pt>
                <c:pt idx="1">
                  <c:v>480</c:v>
                </c:pt>
                <c:pt idx="2">
                  <c:v>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5-496A-9A6A-012D5F5AB0EE}"/>
            </c:ext>
          </c:extLst>
        </c:ser>
        <c:ser>
          <c:idx val="0"/>
          <c:order val="1"/>
          <c:spPr>
            <a:solidFill>
              <a:srgbClr val="00569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69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D5-496A-9A6A-012D5F5AB0EE}"/>
              </c:ext>
            </c:extLst>
          </c:dPt>
          <c:dPt>
            <c:idx val="1"/>
            <c:invertIfNegative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D5-496A-9A6A-012D5F5AB0EE}"/>
              </c:ext>
            </c:extLst>
          </c:dPt>
          <c:cat>
            <c:numRef>
              <c:f>[1]Lapa1!$L$5:$L$6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cat>
          <c:val>
            <c:numRef>
              <c:f>[1]Lapa1!$M$5:$M$6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v>Samazinājums</c:v>
                </c15:tx>
              </c15:filteredSeriesTitle>
            </c:ext>
            <c:ext xmlns:c16="http://schemas.microsoft.com/office/drawing/2014/chart" uri="{C3380CC4-5D6E-409C-BE32-E72D297353CC}">
              <c16:uniqueId val="{00000005-F7D5-496A-9A6A-012D5F5AB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axId val="1206033680"/>
        <c:axId val="1229877232"/>
      </c:barChart>
      <c:catAx>
        <c:axId val="1206033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29877232"/>
        <c:crosses val="autoZero"/>
        <c:auto val="1"/>
        <c:lblAlgn val="ctr"/>
        <c:lblOffset val="100"/>
        <c:noMultiLvlLbl val="0"/>
      </c:catAx>
      <c:valAx>
        <c:axId val="1229877232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lv-LV"/>
                  <a:t>milj. EUR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rgbClr val="00569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lv-LV"/>
          </a:p>
        </c:txPr>
        <c:crossAx val="1206033680"/>
        <c:crosses val="autoZero"/>
        <c:crossBetween val="between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Lietotāju pieprasītā jauda pa sprieguma pakāpēm</a:t>
            </a:r>
            <a:r>
              <a:rPr lang="lv-LV"/>
              <a:t> MW;</a:t>
            </a:r>
            <a:r>
              <a:rPr lang="lv-LV" baseline="0"/>
              <a:t>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1109171807820881"/>
          <c:y val="0.25404510080543091"/>
          <c:w val="0.59243550275002155"/>
          <c:h val="0.616816949790349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6-20 kV kopnes</c:v>
                </c:pt>
              </c:strCache>
            </c:strRef>
          </c:tx>
          <c:spPr>
            <a:solidFill>
              <a:srgbClr val="F15D2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4444444444444443"/>
                  <c:y val="-5.2612568772192128E-2"/>
                </c:manualLayout>
              </c:layout>
              <c:tx>
                <c:rich>
                  <a:bodyPr/>
                  <a:lstStyle/>
                  <a:p>
                    <a:fld id="{412ACB3A-4C13-4B63-88C5-601B66603B5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894BB708-82FB-46CE-8699-95A5F3D7A60D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97B-4C04-A0D9-8FE369B17277}"/>
                </c:ext>
              </c:extLst>
            </c:dLbl>
            <c:dLbl>
              <c:idx val="1"/>
              <c:layout>
                <c:manualLayout>
                  <c:x val="0.16388888888888889"/>
                  <c:y val="-4.8151302222850328E-2"/>
                </c:manualLayout>
              </c:layout>
              <c:tx>
                <c:rich>
                  <a:bodyPr/>
                  <a:lstStyle/>
                  <a:p>
                    <a:fld id="{C70D632D-FC0F-4CC9-9DCC-2CEB5D33E47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A874E405-B50D-45F2-B927-C478DC6A0F1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97B-4C04-A0D9-8FE369B17277}"/>
                </c:ext>
              </c:extLst>
            </c:dLbl>
            <c:spPr>
              <a:solidFill>
                <a:srgbClr val="F15D2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"/>
              <c:pt idx="0">
                <c:v>Iepriekšējais tarifs</c:v>
              </c:pt>
              <c:pt idx="1">
                <c:v>Jaunais tarifs</c:v>
              </c:pt>
            </c:strLit>
          </c:cat>
          <c:val>
            <c:numRef>
              <c:f>(Sheet1!$D$4,Sheet1!$F$4)</c:f>
              <c:numCache>
                <c:formatCode>0%</c:formatCode>
                <c:ptCount val="2"/>
                <c:pt idx="0">
                  <c:v>0.02</c:v>
                </c:pt>
                <c:pt idx="1">
                  <c:v>0.02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Sheet1!$K$4:$L$4</c15:f>
                <c15:dlblRangeCache>
                  <c:ptCount val="2"/>
                  <c:pt idx="0">
                    <c:v>219 MW</c:v>
                  </c:pt>
                  <c:pt idx="1">
                    <c:v>165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A97B-4C04-A0D9-8FE369B17277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6-20 kV līnijas</c:v>
                </c:pt>
              </c:strCache>
            </c:strRef>
          </c:tx>
          <c:spPr>
            <a:solidFill>
              <a:srgbClr val="229BD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666666666666667"/>
                  <c:y val="-0.12475526885100473"/>
                </c:manualLayout>
              </c:layout>
              <c:tx>
                <c:rich>
                  <a:bodyPr/>
                  <a:lstStyle/>
                  <a:p>
                    <a:fld id="{A5FB856F-6085-43D8-8276-554E38E3AD89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BB8D3C22-F38C-42B1-9921-6CBCAAB6295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7B-4C04-A0D9-8FE369B17277}"/>
                </c:ext>
              </c:extLst>
            </c:dLbl>
            <c:dLbl>
              <c:idx val="1"/>
              <c:layout>
                <c:manualLayout>
                  <c:x val="0.1111111111111111"/>
                  <c:y val="-0.12955354842219721"/>
                </c:manualLayout>
              </c:layout>
              <c:tx>
                <c:rich>
                  <a:bodyPr/>
                  <a:lstStyle/>
                  <a:p>
                    <a:fld id="{32585E11-AAB6-4CF3-8E97-E3D7B2F272C5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740C4EB5-134C-42AC-85C6-A35F4A051A3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A97B-4C04-A0D9-8FE369B17277}"/>
                </c:ext>
              </c:extLst>
            </c:dLbl>
            <c:spPr>
              <a:solidFill>
                <a:srgbClr val="229BD7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"/>
              <c:pt idx="0">
                <c:v>Iepriekšējais tarifs</c:v>
              </c:pt>
              <c:pt idx="1">
                <c:v>Jaunais tarifs</c:v>
              </c:pt>
            </c:strLit>
          </c:cat>
          <c:val>
            <c:numRef>
              <c:f>(Sheet1!$D$5,Sheet1!$F$5)</c:f>
              <c:numCache>
                <c:formatCode>0%</c:formatCode>
                <c:ptCount val="2"/>
                <c:pt idx="0">
                  <c:v>0.06</c:v>
                </c:pt>
                <c:pt idx="1">
                  <c:v>0.06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Sheet1!$K$5:$L$5</c15:f>
                <c15:dlblRangeCache>
                  <c:ptCount val="2"/>
                  <c:pt idx="0">
                    <c:v>597 MW</c:v>
                  </c:pt>
                  <c:pt idx="1">
                    <c:v>632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A97B-4C04-A0D9-8FE369B17277}"/>
            </c:ext>
          </c:extLst>
        </c:ser>
        <c:ser>
          <c:idx val="2"/>
          <c:order val="2"/>
          <c:tx>
            <c:strRef>
              <c:f>Sheet1!$B$6</c:f>
              <c:strCache>
                <c:ptCount val="1"/>
                <c:pt idx="0">
                  <c:v>0,4 kV kopnes</c:v>
                </c:pt>
              </c:strCache>
            </c:strRef>
          </c:tx>
          <c:spPr>
            <a:solidFill>
              <a:srgbClr val="A2BD3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277777777777777"/>
                  <c:y val="-0.17273806456292962"/>
                </c:manualLayout>
              </c:layout>
              <c:tx>
                <c:rich>
                  <a:bodyPr/>
                  <a:lstStyle/>
                  <a:p>
                    <a:fld id="{AF03586E-6862-489D-A9DE-5B2C6A1628F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C09C9636-2C07-4993-9A99-C861F90B027E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A97B-4C04-A0D9-8FE369B17277}"/>
                </c:ext>
              </c:extLst>
            </c:dLbl>
            <c:dLbl>
              <c:idx val="1"/>
              <c:layout>
                <c:manualLayout>
                  <c:x val="0.11111111111111101"/>
                  <c:y val="-0.17273806456292962"/>
                </c:manualLayout>
              </c:layout>
              <c:tx>
                <c:rich>
                  <a:bodyPr/>
                  <a:lstStyle/>
                  <a:p>
                    <a:fld id="{75E8C669-5E46-45D0-89AA-ABB0B9EB867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AD7C61C6-83D4-46C4-9BF8-3A2FB3F6619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97B-4C04-A0D9-8FE369B17277}"/>
                </c:ext>
              </c:extLst>
            </c:dLbl>
            <c:spPr>
              <a:solidFill>
                <a:srgbClr val="A2BD3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"/>
              <c:pt idx="0">
                <c:v>Iepriekšējais tarifs</c:v>
              </c:pt>
              <c:pt idx="1">
                <c:v>Jaunais tarifs</c:v>
              </c:pt>
            </c:strLit>
          </c:cat>
          <c:val>
            <c:numRef>
              <c:f>(Sheet1!$D$6,Sheet1!$F$6)</c:f>
              <c:numCache>
                <c:formatCode>0%</c:formatCode>
                <c:ptCount val="2"/>
                <c:pt idx="0">
                  <c:v>0.11</c:v>
                </c:pt>
                <c:pt idx="1">
                  <c:v>0.1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Sheet1!$K$6:$L$6</c15:f>
                <c15:dlblRangeCache>
                  <c:ptCount val="2"/>
                  <c:pt idx="0">
                    <c:v>1129 MW</c:v>
                  </c:pt>
                  <c:pt idx="1">
                    <c:v>1094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A97B-4C04-A0D9-8FE369B17277}"/>
            </c:ext>
          </c:extLst>
        </c:ser>
        <c:ser>
          <c:idx val="3"/>
          <c:order val="3"/>
          <c:tx>
            <c:strRef>
              <c:f>Sheet1!$B$7</c:f>
              <c:strCache>
                <c:ptCount val="1"/>
                <c:pt idx="0">
                  <c:v>0,4 kV līnijas</c:v>
                </c:pt>
              </c:strCache>
            </c:strRef>
          </c:tx>
          <c:spPr>
            <a:solidFill>
              <a:srgbClr val="063C7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462668816039986E-17"/>
                  <c:y val="-9.11673118526573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C3990F-3D4E-48D1-9551-8E716E58EE76}" type="CELLRANGE">
                      <a:rPr lang="en-US" baseline="0"/>
                      <a:pPr>
                        <a:defRPr sz="1000">
                          <a:solidFill>
                            <a:schemeClr val="bg2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FD4BB289-245A-47B2-8AE5-F87581C48033}" type="VALUE">
                      <a:rPr lang="en-US" baseline="0"/>
                      <a:pPr>
                        <a:defRPr sz="1000">
                          <a:solidFill>
                            <a:schemeClr val="bg2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solidFill>
                  <a:srgbClr val="063C7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80555555555555"/>
                      <c:h val="0.1353356642141287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7B-4C04-A0D9-8FE369B17277}"/>
                </c:ext>
              </c:extLst>
            </c:dLbl>
            <c:dLbl>
              <c:idx val="1"/>
              <c:layout>
                <c:manualLayout>
                  <c:x val="-2.777777777777676E-3"/>
                  <c:y val="-8.6369032281464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87D24C-90B4-466B-AC1F-9DED910B5032}" type="CELLRANGE">
                      <a:rPr lang="en-US" baseline="0"/>
                      <a:pPr>
                        <a:defRPr sz="1000">
                          <a:solidFill>
                            <a:schemeClr val="bg2"/>
                          </a:solidFill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A2D7DD9F-AA95-4257-BE18-A5FEC55087D1}" type="VALUE">
                      <a:rPr lang="en-US" baseline="0"/>
                      <a:pPr>
                        <a:defRPr sz="1000">
                          <a:solidFill>
                            <a:schemeClr val="bg2"/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solidFill>
                  <a:srgbClr val="063C7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02777777777778"/>
                      <c:h val="0.2408978147803634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A97B-4C04-A0D9-8FE369B17277}"/>
                </c:ext>
              </c:extLst>
            </c:dLbl>
            <c:spPr>
              <a:solidFill>
                <a:srgbClr val="063C7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"/>
              <c:pt idx="0">
                <c:v>Iepriekšējais tarifs</c:v>
              </c:pt>
              <c:pt idx="1">
                <c:v>Jaunais tarifs</c:v>
              </c:pt>
            </c:strLit>
          </c:cat>
          <c:val>
            <c:numRef>
              <c:f>(Sheet1!$D$7,Sheet1!$F$7)</c:f>
              <c:numCache>
                <c:formatCode>0%</c:formatCode>
                <c:ptCount val="2"/>
                <c:pt idx="0">
                  <c:v>0.81</c:v>
                </c:pt>
                <c:pt idx="1">
                  <c:v>0.82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Sheet1!$K$7:$L$7</c15:f>
                <c15:dlblRangeCache>
                  <c:ptCount val="2"/>
                  <c:pt idx="0">
                    <c:v>8419 MW</c:v>
                  </c:pt>
                  <c:pt idx="1">
                    <c:v>8662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A97B-4C04-A0D9-8FE369B17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606300623"/>
        <c:axId val="606303503"/>
      </c:barChart>
      <c:catAx>
        <c:axId val="60630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6303503"/>
        <c:crosses val="autoZero"/>
        <c:auto val="1"/>
        <c:lblAlgn val="ctr"/>
        <c:lblOffset val="100"/>
        <c:noMultiLvlLbl val="0"/>
      </c:catAx>
      <c:valAx>
        <c:axId val="60630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630062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346922954069164"/>
          <c:y val="0.37260152139465963"/>
          <c:w val="0.21308038416845052"/>
          <c:h val="0.347067495547423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lv-L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Lietotāju </a:t>
            </a:r>
            <a:r>
              <a:rPr lang="lv-LV"/>
              <a:t>atļautie ieņēmumi pa sprieguma</a:t>
            </a:r>
          </a:p>
          <a:p>
            <a:pPr>
              <a:defRPr/>
            </a:pPr>
            <a:r>
              <a:rPr lang="lv-LV"/>
              <a:t> p</a:t>
            </a:r>
            <a:r>
              <a:rPr lang="en-US"/>
              <a:t>akāpēm</a:t>
            </a:r>
            <a:r>
              <a:rPr lang="lv-LV"/>
              <a:t>,</a:t>
            </a:r>
            <a:r>
              <a:rPr lang="lv-LV" baseline="0"/>
              <a:t> </a:t>
            </a:r>
            <a:r>
              <a:rPr lang="lv-LV"/>
              <a:t>%</a:t>
            </a:r>
            <a:endParaRPr lang="en-US"/>
          </a:p>
        </c:rich>
      </c:tx>
      <c:layout>
        <c:manualLayout>
          <c:xMode val="edge"/>
          <c:yMode val="edge"/>
          <c:x val="0.2456388888888889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6-20 kV kopnes</c:v>
                </c:pt>
              </c:strCache>
            </c:strRef>
          </c:tx>
          <c:spPr>
            <a:solidFill>
              <a:srgbClr val="F15D2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277777777777777"/>
                  <c:y val="-1.6975112544026657E-16"/>
                </c:manualLayout>
              </c:layout>
              <c:tx>
                <c:rich>
                  <a:bodyPr/>
                  <a:lstStyle/>
                  <a:p>
                    <a:fld id="{16033CD4-9358-4B9D-A7F7-1D134D631E3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416-4810-AE41-B0BF3C86A8F7}"/>
                </c:ext>
              </c:extLst>
            </c:dLbl>
            <c:dLbl>
              <c:idx val="1"/>
              <c:layout>
                <c:manualLayout>
                  <c:x val="9.1666666666666563E-2"/>
                  <c:y val="0"/>
                </c:manualLayout>
              </c:layout>
              <c:tx>
                <c:rich>
                  <a:bodyPr/>
                  <a:lstStyle/>
                  <a:p>
                    <a:fld id="{AAC88BAF-6F5F-477A-8A67-B19AED2162A0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416-4810-AE41-B0BF3C86A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Sheet1!$I$4:$J$4</c:f>
              <c:numCache>
                <c:formatCode>0%</c:formatCode>
                <c:ptCount val="2"/>
                <c:pt idx="0">
                  <c:v>4.1033489814318334E-2</c:v>
                </c:pt>
                <c:pt idx="1">
                  <c:v>2.3264180874399729E-2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Sheet1!$I$4:$J$4</c15:f>
                <c15:dlblRangeCache>
                  <c:ptCount val="2"/>
                  <c:pt idx="0">
                    <c:v>4%</c:v>
                  </c:pt>
                  <c:pt idx="1">
                    <c:v>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8416-4810-AE41-B0BF3C86A8F7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6-20 kV līnijas</c:v>
                </c:pt>
              </c:strCache>
            </c:strRef>
          </c:tx>
          <c:spPr>
            <a:solidFill>
              <a:srgbClr val="229BD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AC23428-B389-44E5-94D5-4246322D5CC5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8416-4810-AE41-B0BF3C86A8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A83A7D6-2362-45B6-BB29-7F4BD9CA13A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416-4810-AE41-B0BF3C86A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Sheet1!$I$5:$J$5</c:f>
              <c:numCache>
                <c:formatCode>0%</c:formatCode>
                <c:ptCount val="2"/>
                <c:pt idx="0">
                  <c:v>0.12473390172167299</c:v>
                </c:pt>
                <c:pt idx="1">
                  <c:v>8.6122646964941624E-2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Sheet1!$I$5:$J$5</c15:f>
                <c15:dlblRangeCache>
                  <c:ptCount val="2"/>
                  <c:pt idx="0">
                    <c:v>12%</c:v>
                  </c:pt>
                  <c:pt idx="1">
                    <c:v>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8416-4810-AE41-B0BF3C86A8F7}"/>
            </c:ext>
          </c:extLst>
        </c:ser>
        <c:ser>
          <c:idx val="2"/>
          <c:order val="2"/>
          <c:tx>
            <c:strRef>
              <c:f>Sheet1!$B$6</c:f>
              <c:strCache>
                <c:ptCount val="1"/>
                <c:pt idx="0">
                  <c:v>0,4 kV kopnes</c:v>
                </c:pt>
              </c:strCache>
            </c:strRef>
          </c:tx>
          <c:spPr>
            <a:solidFill>
              <a:srgbClr val="A2BD3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D35C8CE-C05C-4966-8AEA-98EEB0995669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416-4810-AE41-B0BF3C86A8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34431B-A0D6-43E5-995C-8363974E875A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416-4810-AE41-B0BF3C86A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Sheet1!$I$6:$J$6</c:f>
              <c:numCache>
                <c:formatCode>0%</c:formatCode>
                <c:ptCount val="2"/>
                <c:pt idx="0">
                  <c:v>0.22425292577971884</c:v>
                </c:pt>
                <c:pt idx="1">
                  <c:v>0.14747833764809512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Sheet1!$I$6:$J$6</c15:f>
                <c15:dlblRangeCache>
                  <c:ptCount val="2"/>
                  <c:pt idx="0">
                    <c:v>22%</c:v>
                  </c:pt>
                  <c:pt idx="1">
                    <c:v>15%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8416-4810-AE41-B0BF3C86A8F7}"/>
            </c:ext>
          </c:extLst>
        </c:ser>
        <c:ser>
          <c:idx val="3"/>
          <c:order val="3"/>
          <c:tx>
            <c:strRef>
              <c:f>Sheet1!$B$7</c:f>
              <c:strCache>
                <c:ptCount val="1"/>
                <c:pt idx="0">
                  <c:v>0,4 kV līnijas</c:v>
                </c:pt>
              </c:strCache>
            </c:strRef>
          </c:tx>
          <c:spPr>
            <a:solidFill>
              <a:srgbClr val="063C7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867902E-84AC-4916-98E6-BC20B4F58AC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8416-4810-AE41-B0BF3C86A8F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E4EF9F-70B2-433C-B366-A53A94691688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8416-4810-AE41-B0BF3C86A8F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Sheet1!$I$7:$J$7</c:f>
              <c:numCache>
                <c:formatCode>0%</c:formatCode>
                <c:ptCount val="2"/>
                <c:pt idx="0">
                  <c:v>0.60997968268428981</c:v>
                </c:pt>
                <c:pt idx="1">
                  <c:v>0.74313483451256357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Sheet1!$I$7:$J$7</c15:f>
                <c15:dlblRangeCache>
                  <c:ptCount val="2"/>
                  <c:pt idx="0">
                    <c:v>61%</c:v>
                  </c:pt>
                  <c:pt idx="1">
                    <c:v>74%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8416-4810-AE41-B0BF3C86A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6300623"/>
        <c:axId val="606303503"/>
      </c:barChart>
      <c:catAx>
        <c:axId val="60630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6303503"/>
        <c:crosses val="autoZero"/>
        <c:auto val="1"/>
        <c:lblAlgn val="ctr"/>
        <c:lblOffset val="100"/>
        <c:noMultiLvlLbl val="0"/>
      </c:catAx>
      <c:valAx>
        <c:axId val="606303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6300623"/>
        <c:crosses val="autoZero"/>
        <c:crossBetween val="between"/>
        <c:majorUnit val="0.2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lv-L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0,4 kV (zemsprieguma līnijas) lietotāju pieprasītā jauda MW,</a:t>
            </a:r>
            <a:r>
              <a:rPr lang="lv-LV" baseline="0"/>
              <a:t> (%)</a:t>
            </a:r>
            <a:endParaRPr lang="lv-LV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Privātpersonas</c:v>
                </c:pt>
              </c:strCache>
            </c:strRef>
          </c:tx>
          <c:spPr>
            <a:solidFill>
              <a:srgbClr val="063C7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A4095C5-6EFD-44E1-B820-0A9581D9B18E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</a:p>
                  <a:p>
                    <a:fld id="{37712CF1-8567-41DC-B7E5-E50521EFA1C4}" type="VALUE">
                      <a:rPr lang="en-US" baseline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C40-4D02-A60A-0584E1A379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B68208D-083C-4DCF-89D9-AB0A5BC9745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</a:p>
                  <a:p>
                    <a:fld id="{481F7501-5620-4CBF-AA91-A499842B0F7A}" type="VALUE">
                      <a:rPr lang="en-US" baseline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C40-4D02-A60A-0584E1A37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(Sheet1!$D$12,Sheet1!$F$12)</c:f>
              <c:numCache>
                <c:formatCode>0%</c:formatCode>
                <c:ptCount val="2"/>
                <c:pt idx="0">
                  <c:v>0.80876056266859098</c:v>
                </c:pt>
                <c:pt idx="1">
                  <c:v>0.77291950666195908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(Sheet1!$C$17,Sheet1!$E$17)</c15:f>
                <c15:dlblRangeCache>
                  <c:ptCount val="2"/>
                  <c:pt idx="0">
                    <c:v>6809 MW</c:v>
                  </c:pt>
                  <c:pt idx="1">
                    <c:v>6695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6C40-4D02-A60A-0584E1A37937}"/>
            </c:ext>
          </c:extLst>
        </c:ser>
        <c:ser>
          <c:idx val="1"/>
          <c:order val="1"/>
          <c:tx>
            <c:strRef>
              <c:f>Sheet1!$B$13</c:f>
              <c:strCache>
                <c:ptCount val="1"/>
                <c:pt idx="0">
                  <c:v>Juridiskās personas</c:v>
                </c:pt>
              </c:strCache>
            </c:strRef>
          </c:tx>
          <c:spPr>
            <a:solidFill>
              <a:srgbClr val="A2BD3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9A96089-2A24-40B5-8799-5ED94BE92F9B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</a:t>
                    </a:r>
                  </a:p>
                  <a:p>
                    <a:r>
                      <a:rPr lang="en-US" baseline="0"/>
                      <a:t> </a:t>
                    </a:r>
                    <a:fld id="{23426722-D1B0-4566-B5C1-5CD3A9E6755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C40-4D02-A60A-0584E1A379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8B742FC-3466-4D14-AC4F-1F95B82B2042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</a:p>
                  <a:p>
                    <a:fld id="{32B3F9FF-DEFE-4474-966E-D61D9942B56C}" type="VALUE">
                      <a:rPr lang="en-US" baseline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C40-4D02-A60A-0584E1A379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(Sheet1!$D$13,Sheet1!$F$13)</c:f>
              <c:numCache>
                <c:formatCode>0%</c:formatCode>
                <c:ptCount val="2"/>
                <c:pt idx="0">
                  <c:v>0.19123943733140908</c:v>
                </c:pt>
                <c:pt idx="1">
                  <c:v>0.22708049333804092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(Sheet1!$C$18,Sheet1!$E$18)</c15:f>
                <c15:dlblRangeCache>
                  <c:ptCount val="2"/>
                  <c:pt idx="0">
                    <c:v>1610 MW</c:v>
                  </c:pt>
                  <c:pt idx="1">
                    <c:v>1967 MW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6C40-4D02-A60A-0584E1A37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394607"/>
        <c:axId val="95395087"/>
      </c:barChart>
      <c:catAx>
        <c:axId val="9539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395087"/>
        <c:crosses val="autoZero"/>
        <c:auto val="1"/>
        <c:lblAlgn val="ctr"/>
        <c:lblOffset val="100"/>
        <c:noMultiLvlLbl val="0"/>
      </c:catAx>
      <c:valAx>
        <c:axId val="953950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394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/>
      </a:pPr>
      <a:endParaRPr lang="lv-LV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0,4 kV (zemsprieguma līnijas) atļautie ieņēmumu sadalījums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Privātpersonas</c:v>
                </c:pt>
              </c:strCache>
            </c:strRef>
          </c:tx>
          <c:spPr>
            <a:solidFill>
              <a:srgbClr val="063C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Sheet1!$I$12:$J$12</c:f>
              <c:numCache>
                <c:formatCode>0%</c:formatCode>
                <c:ptCount val="2"/>
                <c:pt idx="0">
                  <c:v>0.56212596920740465</c:v>
                </c:pt>
                <c:pt idx="1">
                  <c:v>0.68455649113262318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B5-4961-853B-5B5B0901714A}"/>
            </c:ext>
          </c:extLst>
        </c:ser>
        <c:ser>
          <c:idx val="1"/>
          <c:order val="1"/>
          <c:tx>
            <c:strRef>
              <c:f>Sheet1!$B$13</c:f>
              <c:strCache>
                <c:ptCount val="1"/>
                <c:pt idx="0">
                  <c:v>Juridiskās personas</c:v>
                </c:pt>
              </c:strCache>
            </c:strRef>
          </c:tx>
          <c:spPr>
            <a:solidFill>
              <a:srgbClr val="A2BD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(Sheet1!$D$11,Sheet1!$F$11)</c:f>
              <c:strCache>
                <c:ptCount val="2"/>
                <c:pt idx="0">
                  <c:v>Iepriekšējais tarifs</c:v>
                </c:pt>
                <c:pt idx="1">
                  <c:v>Jaunais tarifs</c:v>
                </c:pt>
              </c:strCache>
            </c:strRef>
          </c:cat>
          <c:val>
            <c:numRef>
              <c:f>Sheet1!$I$13:$J$13</c:f>
              <c:numCache>
                <c:formatCode>0%</c:formatCode>
                <c:ptCount val="2"/>
                <c:pt idx="0">
                  <c:v>0.43787403079259535</c:v>
                </c:pt>
                <c:pt idx="1">
                  <c:v>0.31544350886737682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B5-4961-853B-5B5B09017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394607"/>
        <c:axId val="95395087"/>
      </c:barChart>
      <c:catAx>
        <c:axId val="9539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395087"/>
        <c:crosses val="autoZero"/>
        <c:auto val="1"/>
        <c:lblAlgn val="ctr"/>
        <c:lblOffset val="100"/>
        <c:noMultiLvlLbl val="0"/>
      </c:catAx>
      <c:valAx>
        <c:axId val="9539508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5394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lv-LV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9197834645672E-2"/>
          <c:y val="0.13038235753461153"/>
          <c:w val="0.96043811515748023"/>
          <c:h val="0.652510465376217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Privātpersonas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45-4C92-B8C3-E024E07D9D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Uzņēmēji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45-4C92-B8C3-E024E07D9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3218911"/>
        <c:axId val="1093219391"/>
      </c:barChart>
      <c:catAx>
        <c:axId val="10932189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3219391"/>
        <c:crosses val="autoZero"/>
        <c:auto val="1"/>
        <c:lblAlgn val="ctr"/>
        <c:lblOffset val="100"/>
        <c:noMultiLvlLbl val="0"/>
      </c:catAx>
      <c:valAx>
        <c:axId val="1093219391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093218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9197834645672E-2"/>
          <c:y val="0.13038235753461153"/>
          <c:w val="0.96043811515748023"/>
          <c:h val="0.652510465376217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Privātpersonas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45-4C92-B8C3-E024E07D9D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Uzņēmēji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45-4C92-B8C3-E024E07D9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3218911"/>
        <c:axId val="1093219391"/>
      </c:barChart>
      <c:catAx>
        <c:axId val="10932189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3219391"/>
        <c:crosses val="autoZero"/>
        <c:auto val="1"/>
        <c:lblAlgn val="ctr"/>
        <c:lblOffset val="100"/>
        <c:noMultiLvlLbl val="0"/>
      </c:catAx>
      <c:valAx>
        <c:axId val="1093219391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093218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9197834645672E-2"/>
          <c:y val="0.13038235753461153"/>
          <c:w val="0.96043811515748023"/>
          <c:h val="0.652510465376217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Privātpersonas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45-4C92-B8C3-E024E07D9D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Uzņēmēji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noFill/>
                    </a:ln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45-4C92-B8C3-E024E07D9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3218911"/>
        <c:axId val="1093219391"/>
      </c:barChart>
      <c:catAx>
        <c:axId val="109321891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93219391"/>
        <c:crosses val="autoZero"/>
        <c:auto val="1"/>
        <c:lblAlgn val="ctr"/>
        <c:lblOffset val="100"/>
        <c:noMultiLvlLbl val="0"/>
      </c:catAx>
      <c:valAx>
        <c:axId val="1093219391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093218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0.80993</cdr:x>
      <cdr:y>0.62421</cdr:y>
    </cdr:from>
    <cdr:to>
      <cdr:x>0.90272</cdr:x>
      <cdr:y>0.74551</cdr:y>
    </cdr:to>
    <cdr:sp macro="" textlink="">
      <cdr:nvSpPr>
        <cdr:cNvPr id="2" name="TextBox 5">
          <a:extLst xmlns:a="http://schemas.openxmlformats.org/drawingml/2006/main">
            <a:ext uri="{FF2B5EF4-FFF2-40B4-BE49-F238E27FC236}">
              <a16:creationId xmlns:a16="http://schemas.microsoft.com/office/drawing/2014/main" id="{29695B26-0937-EEA4-39B0-9B36A11F8C92}"/>
            </a:ext>
          </a:extLst>
        </cdr:cNvPr>
        <cdr:cNvSpPr txBox="1"/>
      </cdr:nvSpPr>
      <cdr:spPr>
        <a:xfrm xmlns:a="http://schemas.openxmlformats.org/drawingml/2006/main">
          <a:off x="9170316" y="2217355"/>
          <a:ext cx="1050687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Clr>
              <a:schemeClr val="accent3"/>
            </a:buClr>
          </a:pPr>
          <a:r>
            <a:rPr lang="lv-LV" sz="1100" dirty="0">
              <a:solidFill>
                <a:schemeClr val="bg1"/>
              </a:solidFill>
            </a:rPr>
            <a:t>EE ar tipisko LV patēriņu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0.46161</cdr:x>
      <cdr:y>0.03446</cdr:y>
    </cdr:from>
    <cdr:to>
      <cdr:x>0.66628</cdr:x>
      <cdr:y>0.13601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F74FD15-1C2B-B665-A706-7DD515E60B25}"/>
            </a:ext>
          </a:extLst>
        </cdr:cNvPr>
        <cdr:cNvSpPr txBox="1"/>
      </cdr:nvSpPr>
      <cdr:spPr>
        <a:xfrm xmlns:a="http://schemas.openxmlformats.org/drawingml/2006/main">
          <a:off x="1342045" y="128746"/>
          <a:ext cx="595035" cy="3794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just">
            <a:lnSpc>
              <a:spcPts val="2500"/>
            </a:lnSpc>
            <a:buClr>
              <a:schemeClr val="accent3"/>
            </a:buClr>
          </a:pPr>
          <a:r>
            <a:rPr lang="lv-LV" sz="1600" b="1" dirty="0">
              <a:solidFill>
                <a:schemeClr val="bg1"/>
              </a:solidFill>
            </a:rPr>
            <a:t>10%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1D714-253F-4B1F-A0FB-0D83AB42AD8B}" type="datetimeFigureOut">
              <a:rPr lang="lv-LV" smtClean="0"/>
              <a:t>06.09.2023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C8DC6-EF18-417F-9BBD-D55D1D67238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550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ACCA1-DA3D-47F2-B897-D567985C16C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5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1150-6B9D-4AE9-9163-0AC341F4208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15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1150-6B9D-4AE9-9163-0AC341F4208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651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C8DC6-EF18-417F-9BBD-D55D1D672388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7297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lv-LV"/>
              <a:t>SABIEDRĪBAS LIELĀKĀ NEIZPRATNE JOPROJĀM </a:t>
            </a:r>
          </a:p>
          <a:p>
            <a:pPr marL="0" indent="0" algn="l">
              <a:buNone/>
            </a:pPr>
            <a:endParaRPr lang="lv-LV"/>
          </a:p>
          <a:p>
            <a:pPr algn="l"/>
            <a:r>
              <a:rPr lang="lv-LV"/>
              <a:t>Kāpēc pieauga, ko darījām?</a:t>
            </a:r>
          </a:p>
          <a:p>
            <a:pPr lvl="1" algn="l"/>
            <a:r>
              <a:rPr lang="lv-LV"/>
              <a:t>Straujas izmaiņas / stabilitātes jautājums (reizi gadā vai reizi 3 mēnešos) / regulācija – 2% varējām. </a:t>
            </a:r>
          </a:p>
          <a:p>
            <a:pPr lvl="1" algn="l"/>
            <a:r>
              <a:rPr lang="lv-LV"/>
              <a:t>Struktūras maiņa + cenu eskalācija</a:t>
            </a:r>
          </a:p>
          <a:p>
            <a:pPr lvl="1" algn="l"/>
            <a:r>
              <a:rPr lang="lv-LV"/>
              <a:t>Elektrības cenas ietekme tarifā (10%)</a:t>
            </a:r>
          </a:p>
          <a:p>
            <a:pPr algn="l"/>
            <a:r>
              <a:rPr lang="lv-LV"/>
              <a:t>Izmaksas pa sprieguma pakāpēm + jaudu/patēriņa sadalījums %</a:t>
            </a:r>
          </a:p>
          <a:p>
            <a:pPr algn="l"/>
            <a:r>
              <a:rPr lang="lv-LV"/>
              <a:t>Kas veido tarifu. Elektrība kā prece un sadale. Nenormālais pieaugums. Rēķins ir sarežģīts. </a:t>
            </a:r>
            <a:r>
              <a:rPr lang="lv-LV" err="1"/>
              <a:t>Mainīgā+fiksētā</a:t>
            </a:r>
            <a:r>
              <a:rPr lang="lv-LV"/>
              <a:t>=tarifs</a:t>
            </a:r>
          </a:p>
          <a:p>
            <a:pPr algn="l"/>
            <a:r>
              <a:rPr lang="lv-LV"/>
              <a:t>Faktiskie dati. Neatkarīgi no patēriņa sadales maksas </a:t>
            </a:r>
            <a:r>
              <a:rPr lang="lv-LV" err="1"/>
              <a:t>pieagumam</a:t>
            </a:r>
            <a:r>
              <a:rPr lang="lv-LV"/>
              <a:t> nevajadzētu būt lielākam par… </a:t>
            </a:r>
          </a:p>
          <a:p>
            <a:pPr lvl="1" algn="l"/>
            <a:r>
              <a:rPr lang="lv-LV"/>
              <a:t>Privātpersonas</a:t>
            </a:r>
          </a:p>
          <a:p>
            <a:pPr lvl="1" algn="l"/>
            <a:r>
              <a:rPr lang="lv-LV"/>
              <a:t>Juridiskās personas</a:t>
            </a:r>
          </a:p>
          <a:p>
            <a:pPr algn="l"/>
            <a:r>
              <a:rPr lang="lv-LV"/>
              <a:t>Empātija, sociālpolitika</a:t>
            </a:r>
          </a:p>
          <a:p>
            <a:pPr algn="l"/>
            <a:endParaRPr lang="lv-LV"/>
          </a:p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ACCA1-DA3D-47F2-B897-D567985C16C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32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ACCA1-DA3D-47F2-B897-D567985C16C4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3129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ACCA1-DA3D-47F2-B897-D567985C16C4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098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C8DC6-EF18-417F-9BBD-D55D1D672388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773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E08153-9E52-48A0-B5BD-863C1CC51A2B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0670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ACCA1-DA3D-47F2-B897-D567985C16C4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346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1150-6B9D-4AE9-9163-0AC341F4208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145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A702E-92E1-4B28-A88E-DA05057759B4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238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ACCA1-DA3D-47F2-B897-D567985C16C4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79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1150-6B9D-4AE9-9163-0AC341F4208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99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81150-6B9D-4AE9-9163-0AC341F4208E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u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1EADA53-8D1D-4394-A903-BF9078879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5834"/>
          <a:stretch/>
        </p:blipFill>
        <p:spPr>
          <a:xfrm>
            <a:off x="0" y="0"/>
            <a:ext cx="7823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733" y="2276475"/>
            <a:ext cx="4573691" cy="2086725"/>
          </a:xfrm>
        </p:spPr>
        <p:txBody>
          <a:bodyPr wrap="square" anchor="t" anchorCtr="0">
            <a:spAutoFit/>
          </a:bodyPr>
          <a:lstStyle>
            <a:lvl1pPr algn="l">
              <a:defRPr sz="4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69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a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B0BE864-13BC-4A78-9980-23AB00B261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7619" y="1689025"/>
            <a:ext cx="5017994" cy="4424100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EC37B08-F56C-4461-83A4-FDF76DD5BB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42926" y="1689025"/>
            <a:ext cx="2280738" cy="2010806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2811A74-9249-4A0F-A279-8B103976CC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42926" y="4093179"/>
            <a:ext cx="2280738" cy="2010806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CB1CC03-A148-8C4B-A53A-7A6C7F19F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0" y="1044788"/>
            <a:ext cx="8137525" cy="369332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93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aza+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3B68EEA-F811-4730-9C38-8F24038E1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0" y="4220750"/>
            <a:ext cx="8137525" cy="1615699"/>
          </a:xfrm>
        </p:spPr>
        <p:txBody>
          <a:bodyPr wrap="square" lIns="0" tIns="0" rIns="0">
            <a:spAutoFit/>
          </a:bodyPr>
          <a:lstStyle>
            <a:lvl1pPr>
              <a:lnSpc>
                <a:spcPts val="2500"/>
              </a:lnSpc>
              <a:spcBef>
                <a:spcPts val="0"/>
              </a:spcBef>
              <a:defRPr sz="1600"/>
            </a:lvl1pPr>
            <a:lvl2pPr>
              <a:lnSpc>
                <a:spcPts val="2500"/>
              </a:lnSpc>
              <a:spcBef>
                <a:spcPts val="0"/>
              </a:spcBef>
              <a:defRPr sz="1600"/>
            </a:lvl2pPr>
            <a:lvl3pPr>
              <a:lnSpc>
                <a:spcPts val="2500"/>
              </a:lnSpc>
              <a:spcBef>
                <a:spcPts val="0"/>
              </a:spcBef>
              <a:defRPr sz="1600"/>
            </a:lvl3pPr>
            <a:lvl4pPr>
              <a:lnSpc>
                <a:spcPts val="2500"/>
              </a:lnSpc>
              <a:spcBef>
                <a:spcPts val="0"/>
              </a:spcBef>
              <a:defRPr sz="1600"/>
            </a:lvl4pPr>
            <a:lvl5pPr>
              <a:lnSpc>
                <a:spcPts val="25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667398F-59C3-4C16-A007-2BD55FF3DE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5300" y="1651613"/>
            <a:ext cx="2535826" cy="2235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54AC47C-71B3-4BF5-9BE5-E5493D82AE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651613"/>
            <a:ext cx="2535826" cy="2235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FA1062A-BFB9-4107-93AE-DA971C2029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83675" y="1651613"/>
            <a:ext cx="2535826" cy="2235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79BBF3-AF30-6645-A902-FEA0611D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0" y="1044788"/>
            <a:ext cx="8137525" cy="369332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77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+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3E296B-DA61-4D4B-B0C8-7C8BD54F9804}"/>
              </a:ext>
            </a:extLst>
          </p:cNvPr>
          <p:cNvSpPr/>
          <p:nvPr/>
        </p:nvSpPr>
        <p:spPr>
          <a:xfrm>
            <a:off x="0" y="0"/>
            <a:ext cx="21132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FD885F3-4DE9-C944-8149-97A73A17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0" y="1044788"/>
            <a:ext cx="8137525" cy="369332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25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pakstitu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203C5AC-9BCC-4D4D-ADC0-24FA4A58D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5834"/>
          <a:stretch/>
        </p:blipFill>
        <p:spPr>
          <a:xfrm>
            <a:off x="0" y="0"/>
            <a:ext cx="7823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733" y="2276475"/>
            <a:ext cx="4573691" cy="867930"/>
          </a:xfrm>
        </p:spPr>
        <p:txBody>
          <a:bodyPr wrap="square" anchor="t" anchorCtr="0">
            <a:spAutoFit/>
          </a:bodyPr>
          <a:lstStyle>
            <a:lvl1pPr algn="l">
              <a:defRPr sz="28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488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CD57859-76D4-4A66-8365-1C0D3A884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14" r="70250"/>
          <a:stretch/>
        </p:blipFill>
        <p:spPr>
          <a:xfrm>
            <a:off x="-1737" y="0"/>
            <a:ext cx="362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+teks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1D5F581-C595-4C56-B03B-A8291AD4EF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41850" y="0"/>
            <a:ext cx="755015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F5BC25-AEA6-704F-B901-D843AC30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7550" y="1044787"/>
            <a:ext cx="4105275" cy="239501"/>
          </a:xfrm>
        </p:spPr>
        <p:txBody>
          <a:bodyPr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C2863D-26D4-7D42-91B8-19BF539FE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7550" y="2276475"/>
            <a:ext cx="4105275" cy="1615699"/>
          </a:xfrm>
        </p:spPr>
        <p:txBody>
          <a:bodyPr lIns="0" tIns="0" rIns="0">
            <a:spAutoFit/>
          </a:bodyPr>
          <a:lstStyle>
            <a:lvl1pPr algn="just">
              <a:lnSpc>
                <a:spcPts val="2500"/>
              </a:lnSpc>
              <a:spcBef>
                <a:spcPts val="0"/>
              </a:spcBef>
              <a:defRPr sz="1600"/>
            </a:lvl1pPr>
            <a:lvl2pPr>
              <a:lnSpc>
                <a:spcPts val="2500"/>
              </a:lnSpc>
              <a:spcBef>
                <a:spcPts val="0"/>
              </a:spcBef>
              <a:defRPr sz="1600"/>
            </a:lvl2pPr>
            <a:lvl3pPr>
              <a:lnSpc>
                <a:spcPts val="2500"/>
              </a:lnSpc>
              <a:spcBef>
                <a:spcPts val="0"/>
              </a:spcBef>
              <a:defRPr sz="1600"/>
            </a:lvl3pPr>
            <a:lvl4pPr>
              <a:lnSpc>
                <a:spcPts val="2500"/>
              </a:lnSpc>
              <a:spcBef>
                <a:spcPts val="0"/>
              </a:spcBef>
              <a:defRPr sz="1600"/>
            </a:lvl4pPr>
            <a:lvl5pPr>
              <a:lnSpc>
                <a:spcPts val="25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2CD5-86EF-4675-88F9-5EAD21598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67550" y="1457776"/>
            <a:ext cx="4105275" cy="239501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lv-LV"/>
              <a:t>Apakšvirsraksts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54DA2D-AAFC-4323-B40D-C6DC70299D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92958" y="6205102"/>
            <a:ext cx="877166" cy="3693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CD95655-AEDC-4EC0-AF1E-E30F1ACC5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0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amat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E0741D8-8AA9-4243-85C0-7AEAE3CF8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20" r="66362"/>
          <a:stretch/>
        </p:blipFill>
        <p:spPr>
          <a:xfrm>
            <a:off x="-2383" y="1"/>
            <a:ext cx="410367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64" y="2303425"/>
            <a:ext cx="2464435" cy="1338828"/>
          </a:xfrm>
        </p:spPr>
        <p:txBody>
          <a:bodyPr/>
          <a:lstStyle>
            <a:lvl1pPr>
              <a:defRPr sz="3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1425" y="1284289"/>
            <a:ext cx="6121400" cy="1615699"/>
          </a:xfrm>
        </p:spPr>
        <p:txBody>
          <a:bodyPr>
            <a:spAutoFit/>
          </a:bodyPr>
          <a:lstStyle>
            <a:lvl1pPr algn="just">
              <a:lnSpc>
                <a:spcPts val="2500"/>
              </a:lnSpc>
              <a:spcBef>
                <a:spcPts val="0"/>
              </a:spcBef>
              <a:defRPr sz="1600" spc="0" baseline="0">
                <a:solidFill>
                  <a:schemeClr val="tx2"/>
                </a:solidFill>
              </a:defRPr>
            </a:lvl1pPr>
            <a:lvl2pPr algn="just">
              <a:lnSpc>
                <a:spcPts val="2500"/>
              </a:lnSpc>
              <a:spcBef>
                <a:spcPts val="0"/>
              </a:spcBef>
              <a:defRPr sz="1600" spc="0" baseline="0">
                <a:solidFill>
                  <a:schemeClr val="tx2"/>
                </a:solidFill>
              </a:defRPr>
            </a:lvl2pPr>
            <a:lvl3pPr algn="just">
              <a:lnSpc>
                <a:spcPts val="2500"/>
              </a:lnSpc>
              <a:spcBef>
                <a:spcPts val="0"/>
              </a:spcBef>
              <a:defRPr sz="1600" spc="0" baseline="0">
                <a:solidFill>
                  <a:schemeClr val="tx2"/>
                </a:solidFill>
              </a:defRPr>
            </a:lvl3pPr>
            <a:lvl4pPr algn="just">
              <a:lnSpc>
                <a:spcPts val="2500"/>
              </a:lnSpc>
              <a:spcBef>
                <a:spcPts val="0"/>
              </a:spcBef>
              <a:defRPr sz="1600" spc="0" baseline="0">
                <a:solidFill>
                  <a:schemeClr val="tx2"/>
                </a:solidFill>
              </a:defRPr>
            </a:lvl4pPr>
            <a:lvl5pPr algn="just">
              <a:lnSpc>
                <a:spcPts val="2500"/>
              </a:lnSpc>
              <a:spcBef>
                <a:spcPts val="0"/>
              </a:spcBef>
              <a:defRPr sz="1600" spc="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56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mats2 + 4 bil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B156236A-008B-8449-91C8-E135C49E7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20" r="66362"/>
          <a:stretch/>
        </p:blipFill>
        <p:spPr>
          <a:xfrm>
            <a:off x="-2383" y="1"/>
            <a:ext cx="410367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64" y="2303425"/>
            <a:ext cx="2464435" cy="1338828"/>
          </a:xfrm>
        </p:spPr>
        <p:txBody>
          <a:bodyPr/>
          <a:lstStyle>
            <a:lvl1pPr>
              <a:defRPr sz="3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20">
            <a:extLst>
              <a:ext uri="{FF2B5EF4-FFF2-40B4-BE49-F238E27FC236}">
                <a16:creationId xmlns:a16="http://schemas.microsoft.com/office/drawing/2014/main" id="{7BAAEAAA-19D9-4D44-AF82-D908036CA7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4851" y="1052982"/>
            <a:ext cx="1938972" cy="1709489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6" name="Freeform: Shape 20">
            <a:extLst>
              <a:ext uri="{FF2B5EF4-FFF2-40B4-BE49-F238E27FC236}">
                <a16:creationId xmlns:a16="http://schemas.microsoft.com/office/drawing/2014/main" id="{981BFD5A-DC72-7E4F-A5AA-D746B3976D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3097" y="1052982"/>
            <a:ext cx="1938972" cy="1709489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8" name="Freeform: Shape 20">
            <a:extLst>
              <a:ext uri="{FF2B5EF4-FFF2-40B4-BE49-F238E27FC236}">
                <a16:creationId xmlns:a16="http://schemas.microsoft.com/office/drawing/2014/main" id="{3F0DA464-9122-C04C-9AC6-607B4DC75D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44851" y="3755542"/>
            <a:ext cx="1938972" cy="1709489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9" name="Freeform: Shape 20">
            <a:extLst>
              <a:ext uri="{FF2B5EF4-FFF2-40B4-BE49-F238E27FC236}">
                <a16:creationId xmlns:a16="http://schemas.microsoft.com/office/drawing/2014/main" id="{C93AEDCB-F292-904C-858E-FE2B3571CE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93097" y="3755542"/>
            <a:ext cx="1938972" cy="1709489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7CC3C8D8-2E83-F64B-8DF3-C37914EACD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851" y="2901949"/>
            <a:ext cx="2022699" cy="527051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1. </a:t>
            </a:r>
            <a:r>
              <a:rPr lang="lv-LV" sz="1400"/>
              <a:t>Piemērs mazais virsraksts, īss apraksts,</a:t>
            </a:r>
          </a:p>
          <a:p>
            <a:endParaRPr lang="lv-LV" sz="140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423F87F8-A12C-DC40-9FB6-EA0DF5EAEE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2691" y="2901949"/>
            <a:ext cx="2022699" cy="527051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2. </a:t>
            </a:r>
            <a:r>
              <a:rPr lang="lv-LV" sz="1400"/>
              <a:t>Piemērs mazais virsraksts, īss apraksts,</a:t>
            </a:r>
          </a:p>
          <a:p>
            <a:endParaRPr lang="lv-LV" sz="1400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98F489F4-B027-E043-875B-C436D9D4CA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4851" y="5634989"/>
            <a:ext cx="2022699" cy="820738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3. </a:t>
            </a:r>
            <a:r>
              <a:rPr lang="lv-LV" sz="1400"/>
              <a:t>Piemērs mazais virsraksts, īss apraksts,</a:t>
            </a:r>
          </a:p>
          <a:p>
            <a:endParaRPr lang="lv-LV" sz="140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B391C24-457B-8640-B767-824D974D5B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82691" y="5634989"/>
            <a:ext cx="2022699" cy="820738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4. </a:t>
            </a:r>
            <a:r>
              <a:rPr lang="lv-LV" sz="1400"/>
              <a:t>Piemērs mazais virsraksts, īss apraksts,</a:t>
            </a:r>
          </a:p>
          <a:p>
            <a:endParaRPr lang="lv-LV" sz="1400"/>
          </a:p>
        </p:txBody>
      </p:sp>
    </p:spTree>
    <p:extLst>
      <p:ext uri="{BB962C8B-B14F-4D97-AF65-F5344CB8AC3E}">
        <p14:creationId xmlns:p14="http://schemas.microsoft.com/office/powerpoint/2010/main" val="1183164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mats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575DF13-13F2-4941-B0AC-D70889FE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0" y="1044788"/>
            <a:ext cx="8137525" cy="369332"/>
          </a:xfrm>
        </p:spPr>
        <p:txBody>
          <a:bodyPr rIns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3042E1-5506-B348-8614-C62E079D4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0" y="2276475"/>
            <a:ext cx="8137525" cy="1615699"/>
          </a:xfrm>
        </p:spPr>
        <p:txBody>
          <a:bodyPr tIns="0">
            <a:spAutoFit/>
          </a:bodyPr>
          <a:lstStyle>
            <a:lvl1pPr algn="just">
              <a:lnSpc>
                <a:spcPts val="2500"/>
              </a:lnSpc>
              <a:spcBef>
                <a:spcPts val="0"/>
              </a:spcBef>
              <a:defRPr sz="1600"/>
            </a:lvl1pPr>
            <a:lvl2pPr algn="just">
              <a:lnSpc>
                <a:spcPts val="2500"/>
              </a:lnSpc>
              <a:spcBef>
                <a:spcPts val="0"/>
              </a:spcBef>
              <a:defRPr sz="1600"/>
            </a:lvl2pPr>
            <a:lvl3pPr algn="just">
              <a:lnSpc>
                <a:spcPts val="2500"/>
              </a:lnSpc>
              <a:spcBef>
                <a:spcPts val="0"/>
              </a:spcBef>
              <a:defRPr sz="1600"/>
            </a:lvl3pPr>
            <a:lvl4pPr algn="just">
              <a:lnSpc>
                <a:spcPts val="2500"/>
              </a:lnSpc>
              <a:spcBef>
                <a:spcPts val="0"/>
              </a:spcBef>
              <a:defRPr sz="1600"/>
            </a:lvl4pPr>
            <a:lvl5pPr algn="just">
              <a:lnSpc>
                <a:spcPts val="25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309C2E-F88D-494A-91BA-A6E0573A81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300" y="1375584"/>
            <a:ext cx="8137525" cy="287130"/>
          </a:xfrm>
        </p:spPr>
        <p:txBody>
          <a:bodyPr bIns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lv-LV"/>
              <a:t>Apakšvirsraksts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422F280-CEC5-5846-9B62-D1D86A140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00" r="83258"/>
          <a:stretch/>
        </p:blipFill>
        <p:spPr>
          <a:xfrm>
            <a:off x="0" y="0"/>
            <a:ext cx="1919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83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mat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0">
            <a:spAutoFit/>
          </a:bodyPr>
          <a:lstStyle>
            <a:lvl1pPr algn="just">
              <a:lnSpc>
                <a:spcPts val="2500"/>
              </a:lnSpc>
              <a:spcBef>
                <a:spcPts val="0"/>
              </a:spcBef>
              <a:defRPr sz="1600"/>
            </a:lvl1pPr>
            <a:lvl2pPr algn="just">
              <a:lnSpc>
                <a:spcPts val="2500"/>
              </a:lnSpc>
              <a:spcBef>
                <a:spcPts val="0"/>
              </a:spcBef>
              <a:defRPr sz="1600"/>
            </a:lvl2pPr>
            <a:lvl3pPr algn="just">
              <a:lnSpc>
                <a:spcPts val="2500"/>
              </a:lnSpc>
              <a:spcBef>
                <a:spcPts val="0"/>
              </a:spcBef>
              <a:defRPr sz="1600"/>
            </a:lvl3pPr>
            <a:lvl4pPr algn="just">
              <a:lnSpc>
                <a:spcPts val="2500"/>
              </a:lnSpc>
              <a:spcBef>
                <a:spcPts val="0"/>
              </a:spcBef>
              <a:defRPr sz="1600"/>
            </a:lvl4pPr>
            <a:lvl5pPr algn="just">
              <a:lnSpc>
                <a:spcPts val="2500"/>
              </a:lnSpc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F99E1-67EE-448C-AFB2-1F9E93364E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300" y="1375584"/>
            <a:ext cx="8137525" cy="287130"/>
          </a:xfrm>
        </p:spPr>
        <p:txBody>
          <a:bodyPr bIns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lv-LV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343512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mats1 + 4 bil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F99E1-67EE-448C-AFB2-1F9E93364E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300" y="1375584"/>
            <a:ext cx="8137525" cy="287130"/>
          </a:xfrm>
        </p:spPr>
        <p:txBody>
          <a:bodyPr bIns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lv-LV"/>
              <a:t>Apakšvirsraksts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8C15AE-A112-B84F-AAEA-02AA71F8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0" y="3844739"/>
            <a:ext cx="8137525" cy="1366208"/>
          </a:xfrm>
        </p:spPr>
        <p:txBody>
          <a:bodyPr tIns="0">
            <a:spAutoFit/>
          </a:bodyPr>
          <a:lstStyle>
            <a:lvl1pPr algn="just">
              <a:lnSpc>
                <a:spcPts val="2100"/>
              </a:lnSpc>
              <a:spcBef>
                <a:spcPts val="0"/>
              </a:spcBef>
              <a:defRPr sz="1400"/>
            </a:lvl1pPr>
            <a:lvl2pPr algn="just">
              <a:lnSpc>
                <a:spcPts val="2100"/>
              </a:lnSpc>
              <a:spcBef>
                <a:spcPts val="0"/>
              </a:spcBef>
              <a:defRPr sz="1400"/>
            </a:lvl2pPr>
            <a:lvl3pPr algn="just">
              <a:lnSpc>
                <a:spcPts val="2100"/>
              </a:lnSpc>
              <a:spcBef>
                <a:spcPts val="0"/>
              </a:spcBef>
              <a:defRPr sz="1400"/>
            </a:lvl3pPr>
            <a:lvl4pPr algn="just">
              <a:lnSpc>
                <a:spcPts val="2100"/>
              </a:lnSpc>
              <a:spcBef>
                <a:spcPts val="0"/>
              </a:spcBef>
              <a:defRPr sz="1400"/>
            </a:lvl4pPr>
            <a:lvl5pPr algn="just">
              <a:lnSpc>
                <a:spcPts val="2100"/>
              </a:lnSpc>
              <a:spcBef>
                <a:spcPts val="0"/>
              </a:spcBef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: Shape 27">
            <a:extLst>
              <a:ext uri="{FF2B5EF4-FFF2-40B4-BE49-F238E27FC236}">
                <a16:creationId xmlns:a16="http://schemas.microsoft.com/office/drawing/2014/main" id="{D94EC930-91C9-0B4A-B63B-6AA20F713B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5300" y="1862557"/>
            <a:ext cx="1305175" cy="1150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8" name="Freeform: Shape 27">
            <a:extLst>
              <a:ext uri="{FF2B5EF4-FFF2-40B4-BE49-F238E27FC236}">
                <a16:creationId xmlns:a16="http://schemas.microsoft.com/office/drawing/2014/main" id="{F762F19F-2393-6F4F-9A58-CBC48178872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67300" y="1862557"/>
            <a:ext cx="1305175" cy="1150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9" name="Freeform: Shape 27">
            <a:extLst>
              <a:ext uri="{FF2B5EF4-FFF2-40B4-BE49-F238E27FC236}">
                <a16:creationId xmlns:a16="http://schemas.microsoft.com/office/drawing/2014/main" id="{6EDB9F89-BE96-5641-B508-FDFEC303B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70296" y="1862557"/>
            <a:ext cx="1305175" cy="1150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0" name="Freeform: Shape 27">
            <a:extLst>
              <a:ext uri="{FF2B5EF4-FFF2-40B4-BE49-F238E27FC236}">
                <a16:creationId xmlns:a16="http://schemas.microsoft.com/office/drawing/2014/main" id="{417E54A6-39CB-B047-A889-DE94BAA0252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73293" y="1877668"/>
            <a:ext cx="1305175" cy="1150704"/>
          </a:xfrm>
          <a:custGeom>
            <a:avLst/>
            <a:gdLst>
              <a:gd name="connsiteX0" fmla="*/ 0 w 2748792"/>
              <a:gd name="connsiteY0" fmla="*/ 0 h 2423465"/>
              <a:gd name="connsiteX1" fmla="*/ 2078226 w 2748792"/>
              <a:gd name="connsiteY1" fmla="*/ 0 h 2423465"/>
              <a:gd name="connsiteX2" fmla="*/ 2748792 w 2748792"/>
              <a:gd name="connsiteY2" fmla="*/ 1124824 h 2423465"/>
              <a:gd name="connsiteX3" fmla="*/ 2099473 w 2748792"/>
              <a:gd name="connsiteY3" fmla="*/ 2423465 h 2423465"/>
              <a:gd name="connsiteX4" fmla="*/ 0 w 2748792"/>
              <a:gd name="connsiteY4" fmla="*/ 2423465 h 242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792" h="2423465">
                <a:moveTo>
                  <a:pt x="0" y="0"/>
                </a:moveTo>
                <a:lnTo>
                  <a:pt x="2078226" y="0"/>
                </a:lnTo>
                <a:lnTo>
                  <a:pt x="2748792" y="1124824"/>
                </a:lnTo>
                <a:lnTo>
                  <a:pt x="2099473" y="2423465"/>
                </a:lnTo>
                <a:lnTo>
                  <a:pt x="0" y="24234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D47CF605-C669-7748-8FC5-A68D79E26A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4601" y="3106865"/>
            <a:ext cx="1305175" cy="261610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1. </a:t>
            </a:r>
            <a:r>
              <a:rPr lang="lv-LV" sz="1400"/>
              <a:t>Piemērs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02BCFD50-7169-3F42-83BE-E7AC48159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56282" y="3106865"/>
            <a:ext cx="1305176" cy="261610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2. </a:t>
            </a:r>
            <a:r>
              <a:rPr lang="lv-LV" sz="1400"/>
              <a:t>Piemērs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8A908586-6601-4544-874C-468E6D6861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99300" y="3106865"/>
            <a:ext cx="1305588" cy="261610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3. </a:t>
            </a:r>
            <a:r>
              <a:rPr lang="lv-LV" sz="1400"/>
              <a:t>Piemērs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D63C19D-510A-4B44-8EA8-E863BF9861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0660" y="3106865"/>
            <a:ext cx="1305588" cy="261610"/>
          </a:xfrm>
        </p:spPr>
        <p:txBody>
          <a:bodyPr/>
          <a:lstStyle>
            <a:lvl1pPr algn="l">
              <a:lnSpc>
                <a:spcPct val="100000"/>
              </a:lnSpc>
              <a:defRPr lang="lv-LV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lv-LV" sz="1400">
                <a:solidFill>
                  <a:schemeClr val="accent1"/>
                </a:solidFill>
              </a:rPr>
              <a:t>4. </a:t>
            </a:r>
            <a:r>
              <a:rPr lang="lv-LV" sz="1400"/>
              <a:t>Piemērs</a:t>
            </a:r>
          </a:p>
        </p:txBody>
      </p:sp>
    </p:spTree>
    <p:extLst>
      <p:ext uri="{BB962C8B-B14F-4D97-AF65-F5344CB8AC3E}">
        <p14:creationId xmlns:p14="http://schemas.microsoft.com/office/powerpoint/2010/main" val="136678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5300" y="1044788"/>
            <a:ext cx="8137525" cy="369332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5300" y="2276475"/>
            <a:ext cx="8137525" cy="1615699"/>
          </a:xfrm>
          <a:prstGeom prst="rect">
            <a:avLst/>
          </a:prstGeom>
        </p:spPr>
        <p:txBody>
          <a:bodyPr vert="horz" lIns="0" tIns="0" rIns="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FFAC559-82C6-45E8-9608-F8C4CFD6E2F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0"/>
            <a:ext cx="191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9" r:id="rId3"/>
    <p:sldLayoutId id="2147483690" r:id="rId4"/>
    <p:sldLayoutId id="2147483686" r:id="rId5"/>
    <p:sldLayoutId id="2147483703" r:id="rId6"/>
    <p:sldLayoutId id="2147483705" r:id="rId7"/>
    <p:sldLayoutId id="2147483685" r:id="rId8"/>
    <p:sldLayoutId id="2147483702" r:id="rId9"/>
    <p:sldLayoutId id="2147483687" r:id="rId10"/>
    <p:sldLayoutId id="2147483688" r:id="rId11"/>
    <p:sldLayoutId id="2147483704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accent2"/>
          </a:solidFill>
          <a:latin typeface="+mn-lt"/>
          <a:ea typeface="+mj-ea"/>
          <a:cs typeface="Arial Black" panose="020B0604020202020204" pitchFamily="34" charset="0"/>
        </a:defRPr>
      </a:lvl1pPr>
    </p:titleStyle>
    <p:bodyStyle>
      <a:lvl1pPr marL="285750" indent="-285750" algn="just" defTabSz="914400" rtl="0" eaLnBrk="1" latinLnBrk="0" hangingPunct="1">
        <a:lnSpc>
          <a:spcPts val="2500"/>
        </a:lnSpc>
        <a:spcBef>
          <a:spcPts val="1000"/>
        </a:spcBef>
        <a:buClr>
          <a:schemeClr val="accent3"/>
        </a:buClr>
        <a:buSzPct val="85000"/>
        <a:buFont typeface="Wingdings 3" panose="05040102010807070707" pitchFamily="18" charset="2"/>
        <a:buChar char="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just" defTabSz="914400" rtl="0" eaLnBrk="1" latinLnBrk="0" hangingPunct="1">
        <a:lnSpc>
          <a:spcPts val="2500"/>
        </a:lnSpc>
        <a:spcBef>
          <a:spcPts val="0"/>
        </a:spcBef>
        <a:buClr>
          <a:schemeClr val="accent3"/>
        </a:buClr>
        <a:buSzPct val="85000"/>
        <a:buFont typeface="Wingdings 3" panose="05040102010807070707" pitchFamily="18" charset="2"/>
        <a:buChar char="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just" defTabSz="914400" rtl="0" eaLnBrk="1" latinLnBrk="0" hangingPunct="1">
        <a:lnSpc>
          <a:spcPts val="2500"/>
        </a:lnSpc>
        <a:spcBef>
          <a:spcPts val="0"/>
        </a:spcBef>
        <a:buClr>
          <a:schemeClr val="accent3"/>
        </a:buClr>
        <a:buSzPct val="85000"/>
        <a:buFont typeface="Wingdings 3" panose="05040102010807070707" pitchFamily="18" charset="2"/>
        <a:buChar char="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just" defTabSz="914400" rtl="0" eaLnBrk="1" latinLnBrk="0" hangingPunct="1">
        <a:lnSpc>
          <a:spcPts val="2500"/>
        </a:lnSpc>
        <a:spcBef>
          <a:spcPts val="0"/>
        </a:spcBef>
        <a:buClr>
          <a:schemeClr val="accent3"/>
        </a:buClr>
        <a:buSzPct val="85000"/>
        <a:buFont typeface="Wingdings 3" panose="05040102010807070707" pitchFamily="18" charset="2"/>
        <a:buChar char="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just" defTabSz="914400" rtl="0" eaLnBrk="1" latinLnBrk="0" hangingPunct="1">
        <a:lnSpc>
          <a:spcPts val="2500"/>
        </a:lnSpc>
        <a:spcBef>
          <a:spcPts val="0"/>
        </a:spcBef>
        <a:buClr>
          <a:schemeClr val="accent3"/>
        </a:buClr>
        <a:buSzPct val="85000"/>
        <a:buFont typeface="Wingdings 3" panose="05040102010807070707" pitchFamily="18" charset="2"/>
        <a:buChar char="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9">
          <p15:clr>
            <a:srgbClr val="F26B43"/>
          </p15:clr>
        </p15:guide>
        <p15:guide id="2" pos="7038">
          <p15:clr>
            <a:srgbClr val="F26B43"/>
          </p15:clr>
        </p15:guide>
        <p15:guide id="3" pos="1912">
          <p15:clr>
            <a:srgbClr val="F26B43"/>
          </p15:clr>
        </p15:guide>
        <p15:guide id="4" pos="2547">
          <p15:clr>
            <a:srgbClr val="F26B43"/>
          </p15:clr>
        </p15:guide>
        <p15:guide id="5" pos="3182">
          <p15:clr>
            <a:srgbClr val="F26B43"/>
          </p15:clr>
        </p15:guide>
        <p15:guide id="6" pos="3840">
          <p15:clr>
            <a:srgbClr val="F26B43"/>
          </p15:clr>
        </p15:guide>
        <p15:guide id="7" pos="4452">
          <p15:clr>
            <a:srgbClr val="F26B43"/>
          </p15:clr>
        </p15:guide>
        <p15:guide id="8" pos="5087">
          <p15:clr>
            <a:srgbClr val="F26B43"/>
          </p15:clr>
        </p15:guide>
        <p15:guide id="9" pos="5722">
          <p15:clr>
            <a:srgbClr val="F26B43"/>
          </p15:clr>
        </p15:guide>
        <p15:guide id="10" pos="6357">
          <p15:clr>
            <a:srgbClr val="F26B43"/>
          </p15:clr>
        </p15:guide>
        <p15:guide id="11" orient="horz" pos="663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8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7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6000" t="-9000" r="-1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697D-2B94-F5BF-8560-FA21A45B8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825" y="2063411"/>
            <a:ext cx="6145009" cy="1754326"/>
          </a:xfrm>
        </p:spPr>
        <p:txBody>
          <a:bodyPr/>
          <a:lstStyle/>
          <a:p>
            <a:r>
              <a:rPr lang="lv-LV" sz="4000" dirty="0"/>
              <a:t>AS "SADALES TĪKLS"</a:t>
            </a:r>
            <a:br>
              <a:rPr lang="lv-LV" sz="4000" dirty="0"/>
            </a:br>
            <a:r>
              <a:rPr lang="lv-LV" sz="4000" dirty="0">
                <a:solidFill>
                  <a:schemeClr val="accent5"/>
                </a:solidFill>
              </a:rPr>
              <a:t>tarifa izmaksas un ietekme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32AA2-7415-9AA5-4284-E950F99C277C}"/>
              </a:ext>
            </a:extLst>
          </p:cNvPr>
          <p:cNvSpPr txBox="1"/>
          <p:nvPr/>
        </p:nvSpPr>
        <p:spPr>
          <a:xfrm>
            <a:off x="465825" y="5019676"/>
            <a:ext cx="4668149" cy="69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Sandis Jansons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valdes priekšsēdētājs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Kristīne Sarkane</a:t>
            </a: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valdes locekle, finanšu direktore</a:t>
            </a:r>
          </a:p>
        </p:txBody>
      </p:sp>
    </p:spTree>
    <p:extLst>
      <p:ext uri="{BB962C8B-B14F-4D97-AF65-F5344CB8AC3E}">
        <p14:creationId xmlns:p14="http://schemas.microsoft.com/office/powerpoint/2010/main" val="192391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72DE81-83CE-C9DA-640A-7B9105361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239" y="4786774"/>
            <a:ext cx="1367283" cy="907941"/>
          </a:xfrm>
        </p:spPr>
        <p:txBody>
          <a:bodyPr vert="horz" wrap="square" lIns="0" tIns="0" rIns="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400" dirty="0">
                <a:solidFill>
                  <a:schemeClr val="tx1"/>
                </a:solidFill>
                <a:latin typeface="Arial"/>
                <a:cs typeface="Arial"/>
              </a:rPr>
              <a:t>51 tūkst. </a:t>
            </a:r>
            <a:r>
              <a:rPr lang="lv-LV" sz="1400" dirty="0" err="1">
                <a:solidFill>
                  <a:schemeClr val="tx1"/>
                </a:solidFill>
                <a:latin typeface="Arial"/>
                <a:cs typeface="Arial"/>
              </a:rPr>
              <a:t>pieslēgumu</a:t>
            </a:r>
            <a:endParaRPr lang="lv-LV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lv-LV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lv-LV" sz="1400" b="1" dirty="0">
                <a:latin typeface="Arial"/>
                <a:cs typeface="Arial"/>
              </a:rPr>
              <a:t> </a:t>
            </a:r>
            <a:r>
              <a:rPr lang="lv-LV" sz="1400" b="1" dirty="0">
                <a:solidFill>
                  <a:srgbClr val="474847"/>
                </a:solidFill>
                <a:latin typeface="Arial"/>
                <a:cs typeface="Arial"/>
              </a:rPr>
              <a:t>+ </a:t>
            </a:r>
            <a:r>
              <a:rPr lang="lv-LV" sz="1400" b="1" dirty="0">
                <a:solidFill>
                  <a:srgbClr val="063C76"/>
                </a:solidFill>
                <a:latin typeface="Arial"/>
                <a:cs typeface="Arial"/>
              </a:rPr>
              <a:t>12–15* EUR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F93C-097A-F8E9-3E76-D5CF0221E5DF}"/>
              </a:ext>
            </a:extLst>
          </p:cNvPr>
          <p:cNvSpPr txBox="1"/>
          <p:nvPr/>
        </p:nvSpPr>
        <p:spPr>
          <a:xfrm>
            <a:off x="1850571" y="362104"/>
            <a:ext cx="9780989" cy="41453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algn="r">
              <a:lnSpc>
                <a:spcPts val="2500"/>
              </a:lnSpc>
              <a:buClr>
                <a:srgbClr val="CCD220"/>
              </a:buClr>
              <a:defRPr/>
            </a:pPr>
            <a:r>
              <a:rPr kumimoji="0" lang="lv-LV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/>
                <a:cs typeface="Arial"/>
              </a:rPr>
              <a:t>DZĪVOKĻI, PRIVĀTMĀJAS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4EC5BD-03EA-F2AA-A207-0BC17572396B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6741066" y="776641"/>
            <a:ext cx="4890495" cy="10084"/>
          </a:xfrm>
          <a:prstGeom prst="line">
            <a:avLst/>
          </a:prstGeom>
          <a:ln w="57150">
            <a:solidFill>
              <a:srgbClr val="A2B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DA645D-8D8B-EDAF-ACA3-0C354A4D3117}"/>
              </a:ext>
            </a:extLst>
          </p:cNvPr>
          <p:cNvSpPr txBox="1"/>
          <p:nvPr/>
        </p:nvSpPr>
        <p:spPr>
          <a:xfrm>
            <a:off x="2934796" y="4739737"/>
            <a:ext cx="144936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576 tūkst. </a:t>
            </a:r>
            <a:r>
              <a:rPr kumimoji="0" lang="lv-LV" sz="1400" b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pieslēgumu</a:t>
            </a:r>
            <a:endParaRPr kumimoji="0" lang="lv-LV" sz="1400" b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lv-LV" sz="1400" b="1">
                <a:solidFill>
                  <a:srgbClr val="063C76"/>
                </a:solidFill>
                <a:latin typeface="Arial"/>
                <a:cs typeface="Arial"/>
              </a:rPr>
              <a:t>+ 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/>
                <a:cs typeface="Arial"/>
              </a:rPr>
              <a:t>5–7* EUR</a:t>
            </a:r>
            <a:endParaRPr lang="lv-LV" sz="14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B22AA3-71CC-CA5E-37ED-F7BA6FD9728D}"/>
              </a:ext>
            </a:extLst>
          </p:cNvPr>
          <p:cNvGrpSpPr/>
          <p:nvPr/>
        </p:nvGrpSpPr>
        <p:grpSpPr>
          <a:xfrm>
            <a:off x="3026122" y="3019448"/>
            <a:ext cx="1270049" cy="1390472"/>
            <a:chOff x="3026122" y="3043507"/>
            <a:chExt cx="1270049" cy="139047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B60456-EC41-A6D7-FBFA-EE8BF681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026122" y="3043507"/>
              <a:ext cx="1270049" cy="127004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104AEC-39C3-4383-56BE-7A136D02EE20}"/>
                </a:ext>
              </a:extLst>
            </p:cNvPr>
            <p:cNvSpPr txBox="1"/>
            <p:nvPr/>
          </p:nvSpPr>
          <p:spPr>
            <a:xfrm>
              <a:off x="3089957" y="3325081"/>
              <a:ext cx="11574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2800" b="1" i="0" u="none" strike="noStrike" kern="1200" cap="none" spc="0" normalizeH="0" baseline="0" noProof="0">
                  <a:ln>
                    <a:noFill/>
                  </a:ln>
                  <a:solidFill>
                    <a:srgbClr val="063C7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23D367-71FC-0D5F-3B5F-B120DF13E826}"/>
                </a:ext>
              </a:extLst>
            </p:cNvPr>
            <p:cNvSpPr txBox="1"/>
            <p:nvPr/>
          </p:nvSpPr>
          <p:spPr>
            <a:xfrm>
              <a:off x="3134231" y="3799717"/>
              <a:ext cx="112576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kWh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mēn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DE62C4-D7A8-E496-2F32-81155ACE5B7F}"/>
                </a:ext>
              </a:extLst>
            </p:cNvPr>
            <p:cNvSpPr txBox="1"/>
            <p:nvPr/>
          </p:nvSpPr>
          <p:spPr>
            <a:xfrm>
              <a:off x="3312341" y="4156980"/>
              <a:ext cx="701939" cy="27699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 fāze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8C6774-F0BC-FA8B-C05E-6102E07B5B4E}"/>
              </a:ext>
            </a:extLst>
          </p:cNvPr>
          <p:cNvSpPr txBox="1"/>
          <p:nvPr/>
        </p:nvSpPr>
        <p:spPr>
          <a:xfrm>
            <a:off x="7174423" y="4786774"/>
            <a:ext cx="1449369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82 tūkst.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pieslēgumu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lv-LV" sz="1400" b="1">
                <a:solidFill>
                  <a:srgbClr val="063C76"/>
                </a:solidFill>
                <a:latin typeface="Arial"/>
                <a:cs typeface="Arial"/>
              </a:rPr>
              <a:t>+ 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/>
                <a:cs typeface="Arial"/>
              </a:rPr>
              <a:t>5–7* EUR</a:t>
            </a:r>
            <a:endParaRPr lang="lv-LV" sz="14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E4872B9-B071-BEB8-24C1-CA03D6C734AC}"/>
              </a:ext>
            </a:extLst>
          </p:cNvPr>
          <p:cNvSpPr txBox="1">
            <a:spLocks/>
          </p:cNvSpPr>
          <p:nvPr/>
        </p:nvSpPr>
        <p:spPr>
          <a:xfrm>
            <a:off x="8752825" y="4814996"/>
            <a:ext cx="1176808" cy="907941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 marL="2286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lv-LV" sz="1400" dirty="0">
                <a:latin typeface="Arial"/>
                <a:cs typeface="Arial"/>
              </a:rPr>
              <a:t>92 tūkst. </a:t>
            </a:r>
            <a:r>
              <a:rPr lang="lv-LV" sz="1400" dirty="0" err="1">
                <a:latin typeface="Arial"/>
                <a:cs typeface="Arial"/>
              </a:rPr>
              <a:t>pieslēgumu</a:t>
            </a:r>
            <a:endParaRPr lang="lv-LV" sz="1400" dirty="0">
              <a:latin typeface="Arial"/>
              <a:cs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lv-LV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lv-LV" sz="1400" b="1" dirty="0">
                <a:solidFill>
                  <a:srgbClr val="063C76"/>
                </a:solidFill>
                <a:latin typeface="Arial"/>
                <a:cs typeface="Arial"/>
              </a:rPr>
              <a:t>+ 12–15* EUR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0C78F9-8688-2CDF-31EA-56EF08D0235C}"/>
              </a:ext>
            </a:extLst>
          </p:cNvPr>
          <p:cNvSpPr txBox="1"/>
          <p:nvPr/>
        </p:nvSpPr>
        <p:spPr>
          <a:xfrm>
            <a:off x="8957333" y="4468671"/>
            <a:ext cx="701939" cy="276999"/>
          </a:xfrm>
          <a:prstGeom prst="rect">
            <a:avLst/>
          </a:prstGeom>
          <a:solidFill>
            <a:schemeClr val="accent5"/>
          </a:solidFill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≤ 20 A  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99CA0AB-5EC9-CF7F-BD8B-4F9C033EAD25}"/>
              </a:ext>
            </a:extLst>
          </p:cNvPr>
          <p:cNvSpPr txBox="1">
            <a:spLocks/>
          </p:cNvSpPr>
          <p:nvPr/>
        </p:nvSpPr>
        <p:spPr>
          <a:xfrm>
            <a:off x="10251124" y="4833811"/>
            <a:ext cx="1110956" cy="907941"/>
          </a:xfrm>
          <a:prstGeom prst="rect">
            <a:avLst/>
          </a:prstGeom>
        </p:spPr>
        <p:txBody>
          <a:bodyPr vert="horz" wrap="square" lIns="0" tIns="0" rIns="0" bIns="45720" rtlCol="0" anchor="t">
            <a:spAutoFit/>
          </a:bodyPr>
          <a:lstStyle>
            <a:lvl1pPr marL="2286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80 tūkst. 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pieslēgumu</a:t>
            </a:r>
            <a:endParaRPr kumimoji="0" lang="lv-LV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lv-LV" sz="1400" b="1" dirty="0">
                <a:solidFill>
                  <a:srgbClr val="063C76"/>
                </a:solidFill>
                <a:latin typeface="Arial"/>
                <a:cs typeface="Arial"/>
              </a:rPr>
              <a:t>+ &gt;18</a:t>
            </a: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/>
                <a:cs typeface="Arial"/>
              </a:rPr>
              <a:t>* EUR</a:t>
            </a:r>
            <a:endParaRPr lang="lv-LV" sz="1400" b="1" i="0" u="none" strike="noStrike" kern="1200" cap="none" spc="0" normalizeH="0" baseline="0" noProof="0" dirty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ED379E-F56B-CF06-2A1D-2331864025F0}"/>
              </a:ext>
            </a:extLst>
          </p:cNvPr>
          <p:cNvSpPr txBox="1"/>
          <p:nvPr/>
        </p:nvSpPr>
        <p:spPr>
          <a:xfrm>
            <a:off x="10456300" y="4468670"/>
            <a:ext cx="701939" cy="276999"/>
          </a:xfrm>
          <a:prstGeom prst="rect">
            <a:avLst/>
          </a:prstGeom>
          <a:solidFill>
            <a:schemeClr val="accent5"/>
          </a:solidFill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≥ 25 A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14CFB1-9483-681C-421F-053CCAF144D9}"/>
              </a:ext>
            </a:extLst>
          </p:cNvPr>
          <p:cNvGrpSpPr/>
          <p:nvPr/>
        </p:nvGrpSpPr>
        <p:grpSpPr>
          <a:xfrm>
            <a:off x="9420111" y="3019448"/>
            <a:ext cx="1270049" cy="1421668"/>
            <a:chOff x="9420111" y="3021687"/>
            <a:chExt cx="1270049" cy="142166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7221F1F-0872-2618-B1E9-E1D66578E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420111" y="3021687"/>
              <a:ext cx="1270049" cy="127004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414681-736A-E8EA-CCD6-735EA12ADE4C}"/>
                </a:ext>
              </a:extLst>
            </p:cNvPr>
            <p:cNvSpPr txBox="1"/>
            <p:nvPr/>
          </p:nvSpPr>
          <p:spPr>
            <a:xfrm>
              <a:off x="9694127" y="4166356"/>
              <a:ext cx="701939" cy="27699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 fāzes </a:t>
              </a: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F79AB2C-A63F-4E23-C9CB-FFCADAEE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675864" y="3197670"/>
              <a:ext cx="806735" cy="80673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3D9E5C2-9582-1A16-A1A3-A86461D8EAEF}"/>
              </a:ext>
            </a:extLst>
          </p:cNvPr>
          <p:cNvSpPr txBox="1"/>
          <p:nvPr/>
        </p:nvSpPr>
        <p:spPr>
          <a:xfrm>
            <a:off x="10768972" y="6495896"/>
            <a:ext cx="1935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>
                <a:latin typeface="Arial" panose="020B0604020202020204" pitchFamily="34" charset="0"/>
                <a:cs typeface="Arial" panose="020B0604020202020204" pitchFamily="34" charset="0"/>
              </a:rPr>
              <a:t>* Neskaitot PVN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FCA10B-3347-0238-840F-F92738112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26516" y="1408058"/>
            <a:ext cx="1037265" cy="103726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546F465-4C4A-657D-AA6B-F57F0A4049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104535" y="1385005"/>
            <a:ext cx="1065799" cy="10657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D7D6F8-7BF0-E8BF-94C9-CE91E4616235}"/>
              </a:ext>
            </a:extLst>
          </p:cNvPr>
          <p:cNvSpPr txBox="1"/>
          <p:nvPr/>
        </p:nvSpPr>
        <p:spPr>
          <a:xfrm>
            <a:off x="3025640" y="2539036"/>
            <a:ext cx="3071830" cy="3794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buClr>
                <a:schemeClr val="accent3"/>
              </a:buClr>
            </a:pPr>
            <a:r>
              <a:rPr lang="lv-LV" sz="1600" b="1">
                <a:solidFill>
                  <a:schemeClr val="bg2"/>
                </a:solidFill>
              </a:rPr>
              <a:t>DZĪVOKĻI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0CD4EB-E5CC-E347-1315-282A32EEE401}"/>
              </a:ext>
            </a:extLst>
          </p:cNvPr>
          <p:cNvSpPr txBox="1"/>
          <p:nvPr/>
        </p:nvSpPr>
        <p:spPr>
          <a:xfrm>
            <a:off x="7336997" y="2541436"/>
            <a:ext cx="3741837" cy="3794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buClr>
                <a:schemeClr val="accent3"/>
              </a:buClr>
            </a:pPr>
            <a:r>
              <a:rPr lang="lv-LV" sz="1600" b="1">
                <a:solidFill>
                  <a:schemeClr val="bg2"/>
                </a:solidFill>
              </a:rPr>
              <a:t>PRIVĀTMĀJAS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3F39081-C9B0-E511-C0B7-0E8ADA249CA9}"/>
              </a:ext>
            </a:extLst>
          </p:cNvPr>
          <p:cNvGrpSpPr/>
          <p:nvPr/>
        </p:nvGrpSpPr>
        <p:grpSpPr>
          <a:xfrm>
            <a:off x="4837452" y="3019448"/>
            <a:ext cx="1269903" cy="1409818"/>
            <a:chOff x="4837452" y="3048308"/>
            <a:chExt cx="1269903" cy="140981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A872C55-1394-52FF-0454-E668221DF195}"/>
                </a:ext>
              </a:extLst>
            </p:cNvPr>
            <p:cNvGrpSpPr/>
            <p:nvPr/>
          </p:nvGrpSpPr>
          <p:grpSpPr>
            <a:xfrm>
              <a:off x="4837452" y="3048308"/>
              <a:ext cx="1269903" cy="1268027"/>
              <a:chOff x="4704896" y="2126298"/>
              <a:chExt cx="1269903" cy="126802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3C92C3A-0EB5-D427-AEBB-EA1953909BC0}"/>
                  </a:ext>
                </a:extLst>
              </p:cNvPr>
              <p:cNvGrpSpPr/>
              <p:nvPr/>
            </p:nvGrpSpPr>
            <p:grpSpPr>
              <a:xfrm>
                <a:off x="4704896" y="2126298"/>
                <a:ext cx="1269903" cy="1268027"/>
                <a:chOff x="4704896" y="2126298"/>
                <a:chExt cx="1269903" cy="1268027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F81BF86-DDFD-571E-7FC0-7CE963E50B81}"/>
                    </a:ext>
                  </a:extLst>
                </p:cNvPr>
                <p:cNvSpPr/>
                <p:nvPr/>
              </p:nvSpPr>
              <p:spPr>
                <a:xfrm>
                  <a:off x="4721493" y="2126298"/>
                  <a:ext cx="7216" cy="332882"/>
                </a:xfrm>
                <a:custGeom>
                  <a:avLst/>
                  <a:gdLst>
                    <a:gd name="connsiteX0" fmla="*/ 0 w 7216"/>
                    <a:gd name="connsiteY0" fmla="*/ 0 h 332882"/>
                    <a:gd name="connsiteX1" fmla="*/ 0 w 7216"/>
                    <a:gd name="connsiteY1" fmla="*/ 332883 h 33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16" h="332882">
                      <a:moveTo>
                        <a:pt x="0" y="0"/>
                      </a:moveTo>
                      <a:lnTo>
                        <a:pt x="0" y="332883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88E673E9-BD28-06A5-CAF2-23FEA3A413F8}"/>
                    </a:ext>
                  </a:extLst>
                </p:cNvPr>
                <p:cNvSpPr/>
                <p:nvPr/>
              </p:nvSpPr>
              <p:spPr>
                <a:xfrm>
                  <a:off x="4721493" y="2143400"/>
                  <a:ext cx="335552" cy="7216"/>
                </a:xfrm>
                <a:custGeom>
                  <a:avLst/>
                  <a:gdLst>
                    <a:gd name="connsiteX0" fmla="*/ 335553 w 335552"/>
                    <a:gd name="connsiteY0" fmla="*/ 0 h 7216"/>
                    <a:gd name="connsiteX1" fmla="*/ 0 w 335552"/>
                    <a:gd name="connsiteY1" fmla="*/ 0 h 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5552" h="7216">
                      <a:moveTo>
                        <a:pt x="335553" y="0"/>
                      </a:moveTo>
                      <a:lnTo>
                        <a:pt x="0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7D484E61-F7EF-BBC8-06C4-890ECBBEE0C1}"/>
                    </a:ext>
                  </a:extLst>
                </p:cNvPr>
                <p:cNvSpPr/>
                <p:nvPr/>
              </p:nvSpPr>
              <p:spPr>
                <a:xfrm>
                  <a:off x="5641917" y="2143400"/>
                  <a:ext cx="332882" cy="7216"/>
                </a:xfrm>
                <a:custGeom>
                  <a:avLst/>
                  <a:gdLst>
                    <a:gd name="connsiteX0" fmla="*/ 332883 w 332882"/>
                    <a:gd name="connsiteY0" fmla="*/ 0 h 7216"/>
                    <a:gd name="connsiteX1" fmla="*/ 0 w 332882"/>
                    <a:gd name="connsiteY1" fmla="*/ 0 h 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2882" h="7216">
                      <a:moveTo>
                        <a:pt x="332883" y="0"/>
                      </a:moveTo>
                      <a:lnTo>
                        <a:pt x="0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9F335FC-09E9-DC19-7BAA-34E7E9215D9C}"/>
                    </a:ext>
                  </a:extLst>
                </p:cNvPr>
                <p:cNvSpPr/>
                <p:nvPr/>
              </p:nvSpPr>
              <p:spPr>
                <a:xfrm>
                  <a:off x="5957698" y="2143400"/>
                  <a:ext cx="7216" cy="335552"/>
                </a:xfrm>
                <a:custGeom>
                  <a:avLst/>
                  <a:gdLst>
                    <a:gd name="connsiteX0" fmla="*/ 0 w 7216"/>
                    <a:gd name="connsiteY0" fmla="*/ 335553 h 335552"/>
                    <a:gd name="connsiteX1" fmla="*/ 0 w 7216"/>
                    <a:gd name="connsiteY1" fmla="*/ 0 h 33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16" h="335552">
                      <a:moveTo>
                        <a:pt x="0" y="335553"/>
                      </a:moveTo>
                      <a:lnTo>
                        <a:pt x="0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EAB7B4D4-E53A-329D-0C17-5096343E365A}"/>
                    </a:ext>
                  </a:extLst>
                </p:cNvPr>
                <p:cNvSpPr/>
                <p:nvPr/>
              </p:nvSpPr>
              <p:spPr>
                <a:xfrm>
                  <a:off x="5962028" y="3061443"/>
                  <a:ext cx="7216" cy="332882"/>
                </a:xfrm>
                <a:custGeom>
                  <a:avLst/>
                  <a:gdLst>
                    <a:gd name="connsiteX0" fmla="*/ 0 w 7216"/>
                    <a:gd name="connsiteY0" fmla="*/ 332883 h 332882"/>
                    <a:gd name="connsiteX1" fmla="*/ 0 w 7216"/>
                    <a:gd name="connsiteY1" fmla="*/ 0 h 33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16" h="332882">
                      <a:moveTo>
                        <a:pt x="0" y="332883"/>
                      </a:moveTo>
                      <a:lnTo>
                        <a:pt x="0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3308D59F-803D-C501-1BE6-30454CC45BA7}"/>
                    </a:ext>
                  </a:extLst>
                </p:cNvPr>
                <p:cNvSpPr/>
                <p:nvPr/>
              </p:nvSpPr>
              <p:spPr>
                <a:xfrm>
                  <a:off x="5626475" y="3377224"/>
                  <a:ext cx="335552" cy="7216"/>
                </a:xfrm>
                <a:custGeom>
                  <a:avLst/>
                  <a:gdLst>
                    <a:gd name="connsiteX0" fmla="*/ 0 w 335552"/>
                    <a:gd name="connsiteY0" fmla="*/ 0 h 7216"/>
                    <a:gd name="connsiteX1" fmla="*/ 335553 w 335552"/>
                    <a:gd name="connsiteY1" fmla="*/ 0 h 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5552" h="7216">
                      <a:moveTo>
                        <a:pt x="0" y="0"/>
                      </a:moveTo>
                      <a:lnTo>
                        <a:pt x="335553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9BF889C6-4B51-C9AE-1DDB-36227284F428}"/>
                    </a:ext>
                  </a:extLst>
                </p:cNvPr>
                <p:cNvSpPr/>
                <p:nvPr/>
              </p:nvSpPr>
              <p:spPr>
                <a:xfrm>
                  <a:off x="4704896" y="3382347"/>
                  <a:ext cx="332882" cy="7216"/>
                </a:xfrm>
                <a:custGeom>
                  <a:avLst/>
                  <a:gdLst>
                    <a:gd name="connsiteX0" fmla="*/ 0 w 332882"/>
                    <a:gd name="connsiteY0" fmla="*/ 0 h 7216"/>
                    <a:gd name="connsiteX1" fmla="*/ 332883 w 332882"/>
                    <a:gd name="connsiteY1" fmla="*/ 0 h 7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2882" h="7216">
                      <a:moveTo>
                        <a:pt x="0" y="0"/>
                      </a:moveTo>
                      <a:lnTo>
                        <a:pt x="332883" y="0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6ACF357-6EE9-8F4B-1034-4BB3FA462DFF}"/>
                    </a:ext>
                  </a:extLst>
                </p:cNvPr>
                <p:cNvSpPr/>
                <p:nvPr/>
              </p:nvSpPr>
              <p:spPr>
                <a:xfrm>
                  <a:off x="4721998" y="3046794"/>
                  <a:ext cx="7216" cy="335552"/>
                </a:xfrm>
                <a:custGeom>
                  <a:avLst/>
                  <a:gdLst>
                    <a:gd name="connsiteX0" fmla="*/ 0 w 7216"/>
                    <a:gd name="connsiteY0" fmla="*/ 0 h 335552"/>
                    <a:gd name="connsiteX1" fmla="*/ 0 w 7216"/>
                    <a:gd name="connsiteY1" fmla="*/ 335553 h 33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16" h="335552">
                      <a:moveTo>
                        <a:pt x="0" y="0"/>
                      </a:moveTo>
                      <a:lnTo>
                        <a:pt x="0" y="335553"/>
                      </a:lnTo>
                    </a:path>
                  </a:pathLst>
                </a:custGeom>
                <a:ln w="32391" cap="flat">
                  <a:solidFill>
                    <a:srgbClr val="A2BD3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1DBD690-A343-E363-91F7-84F580D82BD4}"/>
                  </a:ext>
                </a:extLst>
              </p:cNvPr>
              <p:cNvSpPr/>
              <p:nvPr/>
            </p:nvSpPr>
            <p:spPr>
              <a:xfrm>
                <a:off x="5260633" y="3276313"/>
                <a:ext cx="186695" cy="98042"/>
              </a:xfrm>
              <a:custGeom>
                <a:avLst/>
                <a:gdLst>
                  <a:gd name="connsiteX0" fmla="*/ 186643 w 186695"/>
                  <a:gd name="connsiteY0" fmla="*/ 16496 h 98042"/>
                  <a:gd name="connsiteX1" fmla="*/ 171838 w 186695"/>
                  <a:gd name="connsiteY1" fmla="*/ 49 h 98042"/>
                  <a:gd name="connsiteX2" fmla="*/ 170494 w 186695"/>
                  <a:gd name="connsiteY2" fmla="*/ 0 h 98042"/>
                  <a:gd name="connsiteX3" fmla="*/ 16203 w 186695"/>
                  <a:gd name="connsiteY3" fmla="*/ 0 h 98042"/>
                  <a:gd name="connsiteX4" fmla="*/ 0 w 186695"/>
                  <a:gd name="connsiteY4" fmla="*/ 15224 h 98042"/>
                  <a:gd name="connsiteX5" fmla="*/ 53 w 186695"/>
                  <a:gd name="connsiteY5" fmla="*/ 16511 h 98042"/>
                  <a:gd name="connsiteX6" fmla="*/ 100703 w 186695"/>
                  <a:gd name="connsiteY6" fmla="*/ 97763 h 98042"/>
                  <a:gd name="connsiteX7" fmla="*/ 186611 w 186695"/>
                  <a:gd name="connsiteY7" fmla="*/ 16511 h 98042"/>
                  <a:gd name="connsiteX8" fmla="*/ 93461 w 186695"/>
                  <a:gd name="connsiteY8" fmla="*/ 67466 h 98042"/>
                  <a:gd name="connsiteX9" fmla="*/ 36454 w 186695"/>
                  <a:gd name="connsiteY9" fmla="*/ 30548 h 98042"/>
                  <a:gd name="connsiteX10" fmla="*/ 150485 w 186695"/>
                  <a:gd name="connsiteY10" fmla="*/ 30548 h 98042"/>
                  <a:gd name="connsiteX11" fmla="*/ 93478 w 186695"/>
                  <a:gd name="connsiteY11" fmla="*/ 67466 h 9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6695" h="98042">
                    <a:moveTo>
                      <a:pt x="186643" y="16496"/>
                    </a:moveTo>
                    <a:cubicBezTo>
                      <a:pt x="187357" y="8088"/>
                      <a:pt x="180728" y="724"/>
                      <a:pt x="171838" y="49"/>
                    </a:cubicBezTo>
                    <a:cubicBezTo>
                      <a:pt x="171390" y="15"/>
                      <a:pt x="170943" y="-1"/>
                      <a:pt x="170494" y="0"/>
                    </a:cubicBezTo>
                    <a:lnTo>
                      <a:pt x="16203" y="0"/>
                    </a:lnTo>
                    <a:cubicBezTo>
                      <a:pt x="7283" y="-27"/>
                      <a:pt x="29" y="6788"/>
                      <a:pt x="0" y="15224"/>
                    </a:cubicBezTo>
                    <a:cubicBezTo>
                      <a:pt x="-2" y="15653"/>
                      <a:pt x="16" y="16084"/>
                      <a:pt x="53" y="16511"/>
                    </a:cubicBezTo>
                    <a:cubicBezTo>
                      <a:pt x="4123" y="65236"/>
                      <a:pt x="49186" y="101614"/>
                      <a:pt x="100703" y="97763"/>
                    </a:cubicBezTo>
                    <a:cubicBezTo>
                      <a:pt x="146564" y="94337"/>
                      <a:pt x="182987" y="59887"/>
                      <a:pt x="186611" y="16511"/>
                    </a:cubicBezTo>
                    <a:close/>
                    <a:moveTo>
                      <a:pt x="93461" y="67466"/>
                    </a:moveTo>
                    <a:cubicBezTo>
                      <a:pt x="68293" y="67260"/>
                      <a:pt x="45759" y="52667"/>
                      <a:pt x="36454" y="30548"/>
                    </a:cubicBezTo>
                    <a:lnTo>
                      <a:pt x="150485" y="30548"/>
                    </a:lnTo>
                    <a:cubicBezTo>
                      <a:pt x="141212" y="52691"/>
                      <a:pt x="118659" y="67296"/>
                      <a:pt x="93478" y="67466"/>
                    </a:cubicBezTo>
                    <a:close/>
                  </a:path>
                </a:pathLst>
              </a:custGeom>
              <a:solidFill>
                <a:srgbClr val="474847"/>
              </a:solidFill>
              <a:ln w="160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v-LV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00CA677-2783-0419-CC1D-0E9B215A6861}"/>
                  </a:ext>
                </a:extLst>
              </p:cNvPr>
              <p:cNvSpPr txBox="1"/>
              <p:nvPr/>
            </p:nvSpPr>
            <p:spPr>
              <a:xfrm>
                <a:off x="4774866" y="2359772"/>
                <a:ext cx="115744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800" b="1" i="0" u="none" strike="noStrike" cap="none" spc="0" normalizeH="0" baseline="0">
                    <a:ln>
                      <a:noFill/>
                    </a:ln>
                    <a:solidFill>
                      <a:srgbClr val="063C7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lv-LV"/>
                  <a:t>150</a:t>
                </a:r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6FF1D0-5B95-1FC5-9DB5-1AEC411A13F7}"/>
                </a:ext>
              </a:extLst>
            </p:cNvPr>
            <p:cNvSpPr txBox="1"/>
            <p:nvPr/>
          </p:nvSpPr>
          <p:spPr>
            <a:xfrm>
              <a:off x="5122846" y="4181127"/>
              <a:ext cx="701939" cy="27699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 fāzes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B60692-94F8-550E-A3D3-A3BBF0F99F1A}"/>
                </a:ext>
              </a:extLst>
            </p:cNvPr>
            <p:cNvSpPr txBox="1"/>
            <p:nvPr/>
          </p:nvSpPr>
          <p:spPr>
            <a:xfrm>
              <a:off x="4949728" y="3775535"/>
              <a:ext cx="112576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kWh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mēn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02503DD-7660-66A9-ABDF-96D75ED62938}"/>
              </a:ext>
            </a:extLst>
          </p:cNvPr>
          <p:cNvGrpSpPr/>
          <p:nvPr/>
        </p:nvGrpSpPr>
        <p:grpSpPr>
          <a:xfrm>
            <a:off x="7308392" y="3019448"/>
            <a:ext cx="1251140" cy="1410912"/>
            <a:chOff x="7308392" y="3019448"/>
            <a:chExt cx="1251140" cy="1410912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5DC7C12-B1A3-D676-57F3-4A33A8807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308392" y="3019448"/>
              <a:ext cx="1251140" cy="12511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A693C3-6607-236F-9BE1-271163ADB642}"/>
                </a:ext>
              </a:extLst>
            </p:cNvPr>
            <p:cNvSpPr txBox="1"/>
            <p:nvPr/>
          </p:nvSpPr>
          <p:spPr>
            <a:xfrm>
              <a:off x="7354549" y="3257942"/>
              <a:ext cx="11574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063C7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lv-LV"/>
                <a:t>125</a:t>
              </a:r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9E21EA-FE55-2904-4376-ACB609ABE288}"/>
                </a:ext>
              </a:extLst>
            </p:cNvPr>
            <p:cNvSpPr txBox="1"/>
            <p:nvPr/>
          </p:nvSpPr>
          <p:spPr>
            <a:xfrm>
              <a:off x="7582300" y="4153361"/>
              <a:ext cx="701939" cy="27699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 fāze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35EF161-EEDB-30B6-E490-F9BFAA16B6F2}"/>
                </a:ext>
              </a:extLst>
            </p:cNvPr>
            <p:cNvSpPr txBox="1"/>
            <p:nvPr/>
          </p:nvSpPr>
          <p:spPr>
            <a:xfrm>
              <a:off x="7370390" y="3775535"/>
              <a:ext cx="112576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kWh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kumimoji="0" lang="lv-LV" sz="1050" b="1" i="0" u="none" strike="noStrike" kern="1200" cap="none" spc="0" normalizeH="0" baseline="0" noProof="0" err="1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mēn</a:t>
              </a:r>
              <a:r>
                <a:rPr kumimoji="0" lang="lv-LV" sz="1050" b="1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7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0C5CD-FEA5-DCF4-BA50-2941CC539F3B}"/>
              </a:ext>
            </a:extLst>
          </p:cNvPr>
          <p:cNvSpPr txBox="1"/>
          <p:nvPr/>
        </p:nvSpPr>
        <p:spPr>
          <a:xfrm>
            <a:off x="2062788" y="238503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MĀJSAIMNIECĪBAS BALTIJĀ – fiksēts patēriņš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B8BE65-334B-0CA3-7B7C-9B641D3A0F0C}"/>
              </a:ext>
            </a:extLst>
          </p:cNvPr>
          <p:cNvCxnSpPr>
            <a:cxnSpLocks/>
          </p:cNvCxnSpPr>
          <p:nvPr/>
        </p:nvCxnSpPr>
        <p:spPr>
          <a:xfrm flipH="1">
            <a:off x="4584247" y="653040"/>
            <a:ext cx="7217604" cy="0"/>
          </a:xfrm>
          <a:prstGeom prst="line">
            <a:avLst/>
          </a:prstGeom>
          <a:ln w="57150">
            <a:solidFill>
              <a:srgbClr val="A2B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5F3BDA-D9CA-20A7-5BFA-2A72537BCE8C}"/>
              </a:ext>
            </a:extLst>
          </p:cNvPr>
          <p:cNvGrpSpPr/>
          <p:nvPr/>
        </p:nvGrpSpPr>
        <p:grpSpPr>
          <a:xfrm>
            <a:off x="1850571" y="5818399"/>
            <a:ext cx="8436775" cy="379463"/>
            <a:chOff x="2299199" y="5301521"/>
            <a:chExt cx="8436775" cy="3794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53EC9A-371F-2404-675A-025207F2AED8}"/>
                </a:ext>
              </a:extLst>
            </p:cNvPr>
            <p:cNvSpPr txBox="1"/>
            <p:nvPr/>
          </p:nvSpPr>
          <p:spPr>
            <a:xfrm>
              <a:off x="2569139" y="5301521"/>
              <a:ext cx="2450406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Latvija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01.07.23.)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7DDAA-9AB3-0A0F-9CB9-CEE913329979}"/>
                </a:ext>
              </a:extLst>
            </p:cNvPr>
            <p:cNvSpPr txBox="1"/>
            <p:nvPr/>
          </p:nvSpPr>
          <p:spPr>
            <a:xfrm>
              <a:off x="5289485" y="5301521"/>
              <a:ext cx="2599564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ts val="2500"/>
                </a:lnSpc>
                <a:buClr>
                  <a:srgbClr val="CCD220"/>
                </a:buClr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Igaunija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01.01.23.)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39BE5-A1C8-64B9-3C20-E01EEF703FE3}"/>
                </a:ext>
              </a:extLst>
            </p:cNvPr>
            <p:cNvSpPr txBox="1"/>
            <p:nvPr/>
          </p:nvSpPr>
          <p:spPr>
            <a:xfrm>
              <a:off x="8136411" y="5301521"/>
              <a:ext cx="2599563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Lietuva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01.01.23.)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D24E10-D201-58CB-4530-A899792BEFA8}"/>
                </a:ext>
              </a:extLst>
            </p:cNvPr>
            <p:cNvSpPr/>
            <p:nvPr/>
          </p:nvSpPr>
          <p:spPr>
            <a:xfrm>
              <a:off x="2299199" y="5396386"/>
              <a:ext cx="212217" cy="189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27188C-DD58-B074-A731-F88BFB0BFE68}"/>
                </a:ext>
              </a:extLst>
            </p:cNvPr>
            <p:cNvSpPr/>
            <p:nvPr/>
          </p:nvSpPr>
          <p:spPr>
            <a:xfrm>
              <a:off x="5019546" y="5396386"/>
              <a:ext cx="212217" cy="1897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33230C-5BBA-2394-578C-8843F8EDFC3A}"/>
                </a:ext>
              </a:extLst>
            </p:cNvPr>
            <p:cNvSpPr/>
            <p:nvPr/>
          </p:nvSpPr>
          <p:spPr>
            <a:xfrm>
              <a:off x="7866472" y="5396386"/>
              <a:ext cx="212217" cy="1897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/>
        </p:nvGraphicFramePr>
        <p:xfrm>
          <a:off x="479426" y="1826767"/>
          <a:ext cx="11322425" cy="355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A786F9D-F555-0491-9B4B-B5B23248E981}"/>
              </a:ext>
            </a:extLst>
          </p:cNvPr>
          <p:cNvSpPr/>
          <p:nvPr/>
        </p:nvSpPr>
        <p:spPr>
          <a:xfrm>
            <a:off x="1379710" y="1604345"/>
            <a:ext cx="2294744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Dzīvoklis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ED22D4-546A-63C8-4595-8310DFB507FE}"/>
              </a:ext>
            </a:extLst>
          </p:cNvPr>
          <p:cNvSpPr/>
          <p:nvPr/>
        </p:nvSpPr>
        <p:spPr>
          <a:xfrm>
            <a:off x="8652657" y="1568278"/>
            <a:ext cx="2294743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>
                <a:solidFill>
                  <a:srgbClr val="FFFFFF"/>
                </a:solidFill>
                <a:latin typeface="Arial" panose="020B0604020202020204"/>
              </a:rPr>
              <a:t>Privātmāja ar lielu ikmēneša patēriņu</a:t>
            </a: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433B6-DCEF-5A69-937A-355D5DEE49B7}"/>
              </a:ext>
            </a:extLst>
          </p:cNvPr>
          <p:cNvSpPr txBox="1"/>
          <p:nvPr/>
        </p:nvSpPr>
        <p:spPr>
          <a:xfrm>
            <a:off x="2229272" y="707122"/>
            <a:ext cx="9596763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Sadales tarifa salīdzinājums </a:t>
            </a:r>
            <a:r>
              <a:rPr kumimoji="0" lang="lv-LV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  <a:r>
              <a:rPr lang="lv-LV" err="1">
                <a:latin typeface="Arial" panose="020B0604020202020204"/>
              </a:rPr>
              <a:t>ājsaimniecībām</a:t>
            </a:r>
            <a:r>
              <a:rPr lang="lv-LV">
                <a:latin typeface="Arial" panose="020B0604020202020204"/>
              </a:rPr>
              <a:t> ar </a:t>
            </a: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dažād</a:t>
            </a:r>
            <a:r>
              <a:rPr kumimoji="0" lang="lv-LV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iem</a:t>
            </a: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lv-LV" err="1">
                <a:latin typeface="Arial" panose="020B0604020202020204"/>
              </a:rPr>
              <a:t>pieslēguma</a:t>
            </a:r>
            <a:r>
              <a:rPr lang="lv-LV">
                <a:latin typeface="Arial" panose="020B0604020202020204"/>
              </a:rPr>
              <a:t> parametriem </a:t>
            </a:r>
            <a:endParaRPr kumimoji="0" lang="lv-LV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3AFA-3ADD-2361-0A4B-E21DD72F3C18}"/>
              </a:ext>
            </a:extLst>
          </p:cNvPr>
          <p:cNvSpPr txBox="1"/>
          <p:nvPr/>
        </p:nvSpPr>
        <p:spPr>
          <a:xfrm>
            <a:off x="1595788" y="4660148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857D5-427F-82D9-CC20-0AA859CDD7D0}"/>
              </a:ext>
            </a:extLst>
          </p:cNvPr>
          <p:cNvSpPr txBox="1"/>
          <p:nvPr/>
        </p:nvSpPr>
        <p:spPr>
          <a:xfrm>
            <a:off x="2404543" y="4664738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5B26-0937-EEA4-39B0-9B36A11F8C92}"/>
              </a:ext>
            </a:extLst>
          </p:cNvPr>
          <p:cNvSpPr txBox="1"/>
          <p:nvPr/>
        </p:nvSpPr>
        <p:spPr>
          <a:xfrm>
            <a:off x="3167137" y="4664739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0AA82-9CC7-AA98-6F94-BDA0DBBEB994}"/>
              </a:ext>
            </a:extLst>
          </p:cNvPr>
          <p:cNvSpPr txBox="1"/>
          <p:nvPr/>
        </p:nvSpPr>
        <p:spPr>
          <a:xfrm>
            <a:off x="5234974" y="4658925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CB94A-0648-8B49-3CFD-9580554A2E95}"/>
              </a:ext>
            </a:extLst>
          </p:cNvPr>
          <p:cNvSpPr txBox="1"/>
          <p:nvPr/>
        </p:nvSpPr>
        <p:spPr>
          <a:xfrm>
            <a:off x="5982364" y="4664742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47DDC1-1268-1F5B-521F-999F06DDE76B}"/>
              </a:ext>
            </a:extLst>
          </p:cNvPr>
          <p:cNvSpPr txBox="1"/>
          <p:nvPr/>
        </p:nvSpPr>
        <p:spPr>
          <a:xfrm>
            <a:off x="6780682" y="4658924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67640C-BE28-0B0B-2F50-E530A1126D59}"/>
              </a:ext>
            </a:extLst>
          </p:cNvPr>
          <p:cNvSpPr txBox="1"/>
          <p:nvPr/>
        </p:nvSpPr>
        <p:spPr>
          <a:xfrm>
            <a:off x="8846514" y="4658923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800398-4F06-0509-DA90-36284F71D12E}"/>
              </a:ext>
            </a:extLst>
          </p:cNvPr>
          <p:cNvSpPr txBox="1"/>
          <p:nvPr/>
        </p:nvSpPr>
        <p:spPr>
          <a:xfrm>
            <a:off x="9640878" y="4658922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6861FF-B012-135D-4646-8D9797CB7D39}"/>
              </a:ext>
            </a:extLst>
          </p:cNvPr>
          <p:cNvSpPr txBox="1"/>
          <p:nvPr/>
        </p:nvSpPr>
        <p:spPr>
          <a:xfrm>
            <a:off x="10428247" y="4641632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9CA9DE-8096-0FF2-5936-AE16C766921F}"/>
              </a:ext>
            </a:extLst>
          </p:cNvPr>
          <p:cNvSpPr/>
          <p:nvPr/>
        </p:nvSpPr>
        <p:spPr>
          <a:xfrm>
            <a:off x="4993266" y="1568278"/>
            <a:ext cx="2294743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>
                <a:solidFill>
                  <a:srgbClr val="FFFFFF"/>
                </a:solidFill>
                <a:latin typeface="Arial" panose="020B0604020202020204"/>
              </a:rPr>
              <a:t>Privātmāja ar vidēju ikmēneša patēriņu</a:t>
            </a: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C6044-2C17-4ADB-D6B1-EB7C4ADADD32}"/>
              </a:ext>
            </a:extLst>
          </p:cNvPr>
          <p:cNvSpPr txBox="1"/>
          <p:nvPr/>
        </p:nvSpPr>
        <p:spPr>
          <a:xfrm>
            <a:off x="418153" y="1604345"/>
            <a:ext cx="55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3"/>
              </a:buClr>
            </a:pPr>
            <a:r>
              <a:rPr lang="lv-LV" sz="900">
                <a:solidFill>
                  <a:schemeClr val="bg1">
                    <a:lumMod val="50000"/>
                  </a:schemeClr>
                </a:solidFill>
              </a:rPr>
              <a:t>EUR</a:t>
            </a:r>
          </a:p>
        </p:txBody>
      </p:sp>
    </p:spTree>
    <p:extLst>
      <p:ext uri="{BB962C8B-B14F-4D97-AF65-F5344CB8AC3E}">
        <p14:creationId xmlns:p14="http://schemas.microsoft.com/office/powerpoint/2010/main" val="1996673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0C5CD-FEA5-DCF4-BA50-2941CC539F3B}"/>
              </a:ext>
            </a:extLst>
          </p:cNvPr>
          <p:cNvSpPr txBox="1"/>
          <p:nvPr/>
        </p:nvSpPr>
        <p:spPr>
          <a:xfrm>
            <a:off x="2062788" y="238503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MĀJSAIMNIECĪBU maksājumi SSO, vidējais patēriņš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B8BE65-334B-0CA3-7B7C-9B641D3A0F0C}"/>
              </a:ext>
            </a:extLst>
          </p:cNvPr>
          <p:cNvCxnSpPr>
            <a:cxnSpLocks/>
          </p:cNvCxnSpPr>
          <p:nvPr/>
        </p:nvCxnSpPr>
        <p:spPr>
          <a:xfrm flipH="1">
            <a:off x="4584247" y="653040"/>
            <a:ext cx="7217604" cy="0"/>
          </a:xfrm>
          <a:prstGeom prst="line">
            <a:avLst/>
          </a:prstGeom>
          <a:ln w="57150">
            <a:solidFill>
              <a:srgbClr val="A2B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5F3BDA-D9CA-20A7-5BFA-2A72537BCE8C}"/>
              </a:ext>
            </a:extLst>
          </p:cNvPr>
          <p:cNvGrpSpPr/>
          <p:nvPr/>
        </p:nvGrpSpPr>
        <p:grpSpPr>
          <a:xfrm>
            <a:off x="1727200" y="5780299"/>
            <a:ext cx="9956800" cy="379463"/>
            <a:chOff x="2299199" y="5301521"/>
            <a:chExt cx="9900956" cy="3794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53EC9A-371F-2404-675A-025207F2AED8}"/>
                </a:ext>
              </a:extLst>
            </p:cNvPr>
            <p:cNvSpPr txBox="1"/>
            <p:nvPr/>
          </p:nvSpPr>
          <p:spPr>
            <a:xfrm>
              <a:off x="2511417" y="5301521"/>
              <a:ext cx="2450407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Latvija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01.07.23.)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7DDAA-9AB3-0A0F-9CB9-CEE913329979}"/>
                </a:ext>
              </a:extLst>
            </p:cNvPr>
            <p:cNvSpPr txBox="1"/>
            <p:nvPr/>
          </p:nvSpPr>
          <p:spPr>
            <a:xfrm>
              <a:off x="5289485" y="5301521"/>
              <a:ext cx="2599564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ts val="2500"/>
                </a:lnSpc>
                <a:buClr>
                  <a:srgbClr val="CCD220"/>
                </a:buClr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Igaunija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01.01.23.)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39BE5-A1C8-64B9-3C20-E01EEF703FE3}"/>
                </a:ext>
              </a:extLst>
            </p:cNvPr>
            <p:cNvSpPr txBox="1"/>
            <p:nvPr/>
          </p:nvSpPr>
          <p:spPr>
            <a:xfrm>
              <a:off x="8136411" y="5301521"/>
              <a:ext cx="4063744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Igaunija (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 Latvijas tipiskā lietotāja patēriņa apjomu)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D24E10-D201-58CB-4530-A899792BEFA8}"/>
                </a:ext>
              </a:extLst>
            </p:cNvPr>
            <p:cNvSpPr/>
            <p:nvPr/>
          </p:nvSpPr>
          <p:spPr>
            <a:xfrm>
              <a:off x="2299199" y="5396386"/>
              <a:ext cx="212217" cy="189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27188C-DD58-B074-A731-F88BFB0BFE68}"/>
                </a:ext>
              </a:extLst>
            </p:cNvPr>
            <p:cNvSpPr/>
            <p:nvPr/>
          </p:nvSpPr>
          <p:spPr>
            <a:xfrm>
              <a:off x="5019546" y="5396386"/>
              <a:ext cx="212217" cy="1897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33230C-5BBA-2394-578C-8843F8EDFC3A}"/>
                </a:ext>
              </a:extLst>
            </p:cNvPr>
            <p:cNvSpPr/>
            <p:nvPr/>
          </p:nvSpPr>
          <p:spPr>
            <a:xfrm>
              <a:off x="7866472" y="5396386"/>
              <a:ext cx="212217" cy="1897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/>
        </p:nvGraphicFramePr>
        <p:xfrm>
          <a:off x="479426" y="1826767"/>
          <a:ext cx="11322425" cy="355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A786F9D-F555-0491-9B4B-B5B23248E981}"/>
              </a:ext>
            </a:extLst>
          </p:cNvPr>
          <p:cNvSpPr/>
          <p:nvPr/>
        </p:nvSpPr>
        <p:spPr>
          <a:xfrm>
            <a:off x="1913110" y="1604345"/>
            <a:ext cx="3080148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Dzīvoklis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ED22D4-546A-63C8-4595-8310DFB507FE}"/>
              </a:ext>
            </a:extLst>
          </p:cNvPr>
          <p:cNvSpPr/>
          <p:nvPr/>
        </p:nvSpPr>
        <p:spPr>
          <a:xfrm>
            <a:off x="7227345" y="1568278"/>
            <a:ext cx="3440655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>
                <a:solidFill>
                  <a:srgbClr val="FFFFFF"/>
                </a:solidFill>
                <a:latin typeface="Arial" panose="020B0604020202020204"/>
              </a:rPr>
              <a:t>Privātmāja</a:t>
            </a: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433B6-DCEF-5A69-937A-355D5DEE49B7}"/>
              </a:ext>
            </a:extLst>
          </p:cNvPr>
          <p:cNvSpPr txBox="1"/>
          <p:nvPr/>
        </p:nvSpPr>
        <p:spPr>
          <a:xfrm>
            <a:off x="2229272" y="707122"/>
            <a:ext cx="9596763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Sadales tarifa salīdzinājums </a:t>
            </a:r>
            <a:r>
              <a:rPr kumimoji="0" lang="lv-LV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tipiskajām m</a:t>
            </a:r>
            <a:r>
              <a:rPr lang="lv-LV" err="1">
                <a:latin typeface="Arial" panose="020B0604020202020204"/>
              </a:rPr>
              <a:t>ājsaimniecībām</a:t>
            </a:r>
            <a:r>
              <a:rPr lang="lv-LV">
                <a:latin typeface="Arial" panose="020B0604020202020204"/>
              </a:rPr>
              <a:t> LV un EE</a:t>
            </a:r>
            <a:endParaRPr kumimoji="0" lang="lv-LV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3AFA-3ADD-2361-0A4B-E21DD72F3C18}"/>
              </a:ext>
            </a:extLst>
          </p:cNvPr>
          <p:cNvSpPr txBox="1"/>
          <p:nvPr/>
        </p:nvSpPr>
        <p:spPr>
          <a:xfrm>
            <a:off x="1912285" y="4044119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857D5-427F-82D9-CC20-0AA859CDD7D0}"/>
              </a:ext>
            </a:extLst>
          </p:cNvPr>
          <p:cNvSpPr txBox="1"/>
          <p:nvPr/>
        </p:nvSpPr>
        <p:spPr>
          <a:xfrm>
            <a:off x="3151233" y="4044118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5B26-0937-EEA4-39B0-9B36A11F8C92}"/>
              </a:ext>
            </a:extLst>
          </p:cNvPr>
          <p:cNvSpPr txBox="1"/>
          <p:nvPr/>
        </p:nvSpPr>
        <p:spPr>
          <a:xfrm>
            <a:off x="4209008" y="4208139"/>
            <a:ext cx="1050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lv-LV" sz="1100">
                <a:solidFill>
                  <a:schemeClr val="bg1"/>
                </a:solidFill>
              </a:rPr>
              <a:t>EE ar tipisko LV patēriņu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47DDC1-1268-1F5B-521F-999F06DDE76B}"/>
              </a:ext>
            </a:extLst>
          </p:cNvPr>
          <p:cNvSpPr txBox="1"/>
          <p:nvPr/>
        </p:nvSpPr>
        <p:spPr>
          <a:xfrm>
            <a:off x="6742582" y="4475009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67640C-BE28-0B0B-2F50-E530A1126D59}"/>
              </a:ext>
            </a:extLst>
          </p:cNvPr>
          <p:cNvSpPr txBox="1"/>
          <p:nvPr/>
        </p:nvSpPr>
        <p:spPr>
          <a:xfrm>
            <a:off x="7453257" y="4044120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LV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800398-4F06-0509-DA90-36284F71D12E}"/>
              </a:ext>
            </a:extLst>
          </p:cNvPr>
          <p:cNvSpPr txBox="1"/>
          <p:nvPr/>
        </p:nvSpPr>
        <p:spPr>
          <a:xfrm>
            <a:off x="8652657" y="4044117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31F11-4AD3-3048-90A1-5D4AC5F79A82}"/>
              </a:ext>
            </a:extLst>
          </p:cNvPr>
          <p:cNvSpPr txBox="1"/>
          <p:nvPr/>
        </p:nvSpPr>
        <p:spPr>
          <a:xfrm>
            <a:off x="418153" y="1566245"/>
            <a:ext cx="558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3"/>
              </a:buClr>
            </a:pPr>
            <a:r>
              <a:rPr lang="lv-LV" sz="900">
                <a:solidFill>
                  <a:schemeClr val="bg1">
                    <a:lumMod val="50000"/>
                  </a:schemeClr>
                </a:solidFill>
              </a:rPr>
              <a:t>EUR</a:t>
            </a:r>
          </a:p>
        </p:txBody>
      </p:sp>
    </p:spTree>
    <p:extLst>
      <p:ext uri="{BB962C8B-B14F-4D97-AF65-F5344CB8AC3E}">
        <p14:creationId xmlns:p14="http://schemas.microsoft.com/office/powerpoint/2010/main" val="310153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Brace 37">
            <a:extLst>
              <a:ext uri="{FF2B5EF4-FFF2-40B4-BE49-F238E27FC236}">
                <a16:creationId xmlns:a16="http://schemas.microsoft.com/office/drawing/2014/main" id="{0EC94CAB-1ECC-4957-9EE7-45D008E12FC1}"/>
              </a:ext>
            </a:extLst>
          </p:cNvPr>
          <p:cNvSpPr/>
          <p:nvPr/>
        </p:nvSpPr>
        <p:spPr>
          <a:xfrm rot="16200000">
            <a:off x="5671037" y="-216633"/>
            <a:ext cx="1235675" cy="6226789"/>
          </a:xfrm>
          <a:prstGeom prst="rightBrace">
            <a:avLst>
              <a:gd name="adj1" fmla="val 0"/>
              <a:gd name="adj2" fmla="val 49472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7E3CCD-336D-43A9-B030-EE9B2AF00C04}"/>
              </a:ext>
            </a:extLst>
          </p:cNvPr>
          <p:cNvSpPr/>
          <p:nvPr/>
        </p:nvSpPr>
        <p:spPr>
          <a:xfrm>
            <a:off x="3175480" y="4950014"/>
            <a:ext cx="6226789" cy="38846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2795064-7D37-47B7-9E16-20F8058EE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735076" y="1363568"/>
            <a:ext cx="959515" cy="9595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4AE569-0D08-4114-8F3D-4C70CC8213F1}"/>
              </a:ext>
            </a:extLst>
          </p:cNvPr>
          <p:cNvSpPr/>
          <p:nvPr/>
        </p:nvSpPr>
        <p:spPr>
          <a:xfrm>
            <a:off x="5130641" y="2262388"/>
            <a:ext cx="2480930" cy="3721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</a:rPr>
              <a:t>3F, 25A, 500 </a:t>
            </a:r>
            <a:r>
              <a:rPr lang="lv-LV" b="1" err="1">
                <a:solidFill>
                  <a:schemeClr val="bg1"/>
                </a:solidFill>
              </a:rPr>
              <a:t>kWh</a:t>
            </a:r>
            <a:endParaRPr lang="lv-LV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6A0CE3-640D-4298-B0D0-177EF48C82BA}"/>
              </a:ext>
            </a:extLst>
          </p:cNvPr>
          <p:cNvSpPr/>
          <p:nvPr/>
        </p:nvSpPr>
        <p:spPr>
          <a:xfrm>
            <a:off x="3459931" y="4956157"/>
            <a:ext cx="1190847" cy="3823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25,38 €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DA87A4B-D276-4691-AA6E-7560B897962F}"/>
              </a:ext>
            </a:extLst>
          </p:cNvPr>
          <p:cNvSpPr/>
          <p:nvPr/>
        </p:nvSpPr>
        <p:spPr>
          <a:xfrm>
            <a:off x="5725776" y="4956157"/>
            <a:ext cx="1190847" cy="3823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15,19* €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8AE708-8B3C-41A6-ACB5-3A97C2414CED}"/>
              </a:ext>
            </a:extLst>
          </p:cNvPr>
          <p:cNvSpPr/>
          <p:nvPr/>
        </p:nvSpPr>
        <p:spPr>
          <a:xfrm>
            <a:off x="7778530" y="4950015"/>
            <a:ext cx="1190847" cy="3937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bg1"/>
                </a:solidFill>
              </a:rPr>
              <a:t>44,03 €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088A45-4EC5-4A4D-8B06-B1386E34ADEF}"/>
              </a:ext>
            </a:extLst>
          </p:cNvPr>
          <p:cNvSpPr/>
          <p:nvPr/>
        </p:nvSpPr>
        <p:spPr>
          <a:xfrm>
            <a:off x="1850844" y="4956157"/>
            <a:ext cx="1324636" cy="382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2022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FDF508-7CAF-4F6A-BD54-10ED1FF181B2}"/>
              </a:ext>
            </a:extLst>
          </p:cNvPr>
          <p:cNvSpPr/>
          <p:nvPr/>
        </p:nvSpPr>
        <p:spPr>
          <a:xfrm>
            <a:off x="3175480" y="5481811"/>
            <a:ext cx="6226789" cy="40461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3CAFF8-E276-46E6-B544-F96420F318EC}"/>
              </a:ext>
            </a:extLst>
          </p:cNvPr>
          <p:cNvSpPr/>
          <p:nvPr/>
        </p:nvSpPr>
        <p:spPr>
          <a:xfrm>
            <a:off x="3459931" y="5476496"/>
            <a:ext cx="1190847" cy="4152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42,93 €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643CAA-28C2-4970-A815-739C90D5B3E3}"/>
              </a:ext>
            </a:extLst>
          </p:cNvPr>
          <p:cNvSpPr/>
          <p:nvPr/>
        </p:nvSpPr>
        <p:spPr>
          <a:xfrm>
            <a:off x="5735076" y="5476496"/>
            <a:ext cx="1190847" cy="4152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32,96* €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919850-DF7C-4EE9-BFC8-3C0819188CDD}"/>
              </a:ext>
            </a:extLst>
          </p:cNvPr>
          <p:cNvSpPr/>
          <p:nvPr/>
        </p:nvSpPr>
        <p:spPr>
          <a:xfrm>
            <a:off x="7778530" y="5487125"/>
            <a:ext cx="1190847" cy="3992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42,93 €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636794-6A72-4307-B4C1-59CE13F303BA}"/>
              </a:ext>
            </a:extLst>
          </p:cNvPr>
          <p:cNvSpPr/>
          <p:nvPr/>
        </p:nvSpPr>
        <p:spPr>
          <a:xfrm>
            <a:off x="1850844" y="5481811"/>
            <a:ext cx="1324636" cy="404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/>
              <a:t>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81066A-9D32-4AAF-995E-ECD97506F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82047" y="3526699"/>
            <a:ext cx="965788" cy="9657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03C3F1A-9829-4AEE-B54A-CADC28CC9637}"/>
              </a:ext>
            </a:extLst>
          </p:cNvPr>
          <p:cNvSpPr txBox="1"/>
          <p:nvPr/>
        </p:nvSpPr>
        <p:spPr>
          <a:xfrm>
            <a:off x="3584683" y="4487315"/>
            <a:ext cx="960519" cy="367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200" b="1">
                <a:solidFill>
                  <a:schemeClr val="accent2"/>
                </a:solidFill>
              </a:rPr>
              <a:t>Privātmāja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BD15F80-44C5-47D1-B69B-C816393DA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60562" y="3345057"/>
            <a:ext cx="1329072" cy="132907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DA5B614-F163-4C2F-BC94-6743B5CD61FE}"/>
              </a:ext>
            </a:extLst>
          </p:cNvPr>
          <p:cNvSpPr txBox="1"/>
          <p:nvPr/>
        </p:nvSpPr>
        <p:spPr>
          <a:xfrm>
            <a:off x="5183331" y="4503855"/>
            <a:ext cx="228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lv-LV" sz="1200" b="1">
                <a:solidFill>
                  <a:schemeClr val="accent2"/>
                </a:solidFill>
              </a:rPr>
              <a:t>Privātmāja ar saules </a:t>
            </a:r>
            <a:r>
              <a:rPr lang="lv-LV" sz="1200" b="1" err="1">
                <a:solidFill>
                  <a:schemeClr val="accent2"/>
                </a:solidFill>
              </a:rPr>
              <a:t>paneļien</a:t>
            </a:r>
            <a:endParaRPr lang="lv-LV" sz="1200" b="1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61D641-909B-447F-8AE1-4C559BC047D9}"/>
              </a:ext>
            </a:extLst>
          </p:cNvPr>
          <p:cNvSpPr txBox="1"/>
          <p:nvPr/>
        </p:nvSpPr>
        <p:spPr>
          <a:xfrm>
            <a:off x="7644852" y="4499515"/>
            <a:ext cx="1441420" cy="367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200" b="1">
                <a:solidFill>
                  <a:schemeClr val="accent2"/>
                </a:solidFill>
              </a:rPr>
              <a:t>Mikro uzņēmums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C54065-8B30-4410-96DB-8C71F0C0D3C4}"/>
              </a:ext>
            </a:extLst>
          </p:cNvPr>
          <p:cNvSpPr txBox="1"/>
          <p:nvPr/>
        </p:nvSpPr>
        <p:spPr>
          <a:xfrm>
            <a:off x="5142770" y="5950181"/>
            <a:ext cx="42594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3"/>
              </a:buClr>
            </a:pPr>
            <a:r>
              <a:rPr lang="lv-LV" sz="1050">
                <a:solidFill>
                  <a:schemeClr val="bg2">
                    <a:lumMod val="25000"/>
                  </a:schemeClr>
                </a:solidFill>
              </a:rPr>
              <a:t>Bez PVN</a:t>
            </a:r>
            <a:br>
              <a:rPr lang="lv-LV" sz="1050">
                <a:solidFill>
                  <a:schemeClr val="bg2">
                    <a:lumMod val="25000"/>
                  </a:schemeClr>
                </a:solidFill>
              </a:rPr>
            </a:br>
            <a:r>
              <a:rPr lang="lv-LV" sz="1050">
                <a:solidFill>
                  <a:schemeClr val="bg2">
                    <a:lumMod val="25000"/>
                  </a:schemeClr>
                </a:solidFill>
              </a:rPr>
              <a:t>*Mainīgā daļa rēķināta 50% apmērā, ņemot vērā tūlītējo pašpatēriņu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801426BF-518F-4D29-B230-695303494F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761745" y="3360312"/>
            <a:ext cx="1207632" cy="1207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7AF7D-34FE-BF46-6A81-2063A320C8A7}"/>
              </a:ext>
            </a:extLst>
          </p:cNvPr>
          <p:cNvSpPr txBox="1"/>
          <p:nvPr/>
        </p:nvSpPr>
        <p:spPr>
          <a:xfrm>
            <a:off x="2062788" y="238503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V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IENLĪDZĪGUMS sistēmas izmaksu segšanā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618068-B71A-1473-3CFC-0C3F5B180A31}"/>
              </a:ext>
            </a:extLst>
          </p:cNvPr>
          <p:cNvCxnSpPr>
            <a:cxnSpLocks/>
          </p:cNvCxnSpPr>
          <p:nvPr/>
        </p:nvCxnSpPr>
        <p:spPr>
          <a:xfrm flipH="1">
            <a:off x="4584247" y="653040"/>
            <a:ext cx="7217604" cy="0"/>
          </a:xfrm>
          <a:prstGeom prst="line">
            <a:avLst/>
          </a:prstGeom>
          <a:ln w="57150">
            <a:solidFill>
              <a:srgbClr val="A2B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12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30C5CD-FEA5-DCF4-BA50-2941CC539F3B}"/>
              </a:ext>
            </a:extLst>
          </p:cNvPr>
          <p:cNvSpPr txBox="1"/>
          <p:nvPr/>
        </p:nvSpPr>
        <p:spPr>
          <a:xfrm>
            <a:off x="2062788" y="238503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KONKURĒTSPĒJA BALTIJĀ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B8BE65-334B-0CA3-7B7C-9B641D3A0F0C}"/>
              </a:ext>
            </a:extLst>
          </p:cNvPr>
          <p:cNvCxnSpPr>
            <a:cxnSpLocks/>
          </p:cNvCxnSpPr>
          <p:nvPr/>
        </p:nvCxnSpPr>
        <p:spPr>
          <a:xfrm flipH="1">
            <a:off x="4584247" y="653040"/>
            <a:ext cx="7217604" cy="0"/>
          </a:xfrm>
          <a:prstGeom prst="line">
            <a:avLst/>
          </a:prstGeom>
          <a:ln w="57150">
            <a:solidFill>
              <a:srgbClr val="A2B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6FE041-324F-5F56-5DC3-A53F7C0A93A4}"/>
              </a:ext>
            </a:extLst>
          </p:cNvPr>
          <p:cNvSpPr txBox="1"/>
          <p:nvPr/>
        </p:nvSpPr>
        <p:spPr>
          <a:xfrm>
            <a:off x="88710" y="5484940"/>
            <a:ext cx="2302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Mazāks, zemsprieguma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33DB1-E110-B00B-F176-C109F3BCCC27}"/>
              </a:ext>
            </a:extLst>
          </p:cNvPr>
          <p:cNvSpPr txBox="1"/>
          <p:nvPr/>
        </p:nvSpPr>
        <p:spPr>
          <a:xfrm>
            <a:off x="9985915" y="5399817"/>
            <a:ext cx="2117375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Lielāks,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vidsprieguma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D09AF5-FA13-E4BA-81B4-3AA4415EBF72}"/>
              </a:ext>
            </a:extLst>
          </p:cNvPr>
          <p:cNvCxnSpPr>
            <a:cxnSpLocks/>
          </p:cNvCxnSpPr>
          <p:nvPr/>
        </p:nvCxnSpPr>
        <p:spPr>
          <a:xfrm>
            <a:off x="2246224" y="5633300"/>
            <a:ext cx="765206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5F3BDA-D9CA-20A7-5BFA-2A72537BCE8C}"/>
              </a:ext>
            </a:extLst>
          </p:cNvPr>
          <p:cNvGrpSpPr/>
          <p:nvPr/>
        </p:nvGrpSpPr>
        <p:grpSpPr>
          <a:xfrm>
            <a:off x="1850571" y="6046999"/>
            <a:ext cx="8436775" cy="379463"/>
            <a:chOff x="2299199" y="5301521"/>
            <a:chExt cx="8436775" cy="3794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53EC9A-371F-2404-675A-025207F2AED8}"/>
                </a:ext>
              </a:extLst>
            </p:cNvPr>
            <p:cNvSpPr txBox="1"/>
            <p:nvPr/>
          </p:nvSpPr>
          <p:spPr>
            <a:xfrm>
              <a:off x="2569139" y="5301521"/>
              <a:ext cx="2450406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Latvija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01.07.23.)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7DDAA-9AB3-0A0F-9CB9-CEE913329979}"/>
                </a:ext>
              </a:extLst>
            </p:cNvPr>
            <p:cNvSpPr txBox="1"/>
            <p:nvPr/>
          </p:nvSpPr>
          <p:spPr>
            <a:xfrm>
              <a:off x="5289485" y="5301521"/>
              <a:ext cx="2599564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Igaunija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01.01.23.)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C39BE5-A1C8-64B9-3C20-E01EEF703FE3}"/>
                </a:ext>
              </a:extLst>
            </p:cNvPr>
            <p:cNvSpPr txBox="1"/>
            <p:nvPr/>
          </p:nvSpPr>
          <p:spPr>
            <a:xfrm>
              <a:off x="8136411" y="5301521"/>
              <a:ext cx="2599563" cy="3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D220"/>
                </a:buClr>
                <a:buSzTx/>
                <a:buFontTx/>
                <a:buNone/>
                <a:tabLst/>
                <a:defRPr/>
              </a:pPr>
              <a:r>
                <a:rPr kumimoji="0" lang="lv-LV" sz="16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Lietuva </a:t>
              </a:r>
              <a:r>
                <a:rPr kumimoji="0" lang="lv-LV" sz="1200" b="0" i="0" u="none" strike="noStrike" kern="1200" cap="none" spc="0" normalizeH="0" baseline="0" noProof="0">
                  <a:ln>
                    <a:noFill/>
                  </a:ln>
                  <a:solidFill>
                    <a:srgbClr val="4748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(faktiskais no 01.01.23.)</a:t>
              </a:r>
              <a:endPara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D24E10-D201-58CB-4530-A899792BEFA8}"/>
                </a:ext>
              </a:extLst>
            </p:cNvPr>
            <p:cNvSpPr/>
            <p:nvPr/>
          </p:nvSpPr>
          <p:spPr>
            <a:xfrm>
              <a:off x="2299199" y="5396386"/>
              <a:ext cx="212217" cy="1897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27188C-DD58-B074-A731-F88BFB0BFE68}"/>
                </a:ext>
              </a:extLst>
            </p:cNvPr>
            <p:cNvSpPr/>
            <p:nvPr/>
          </p:nvSpPr>
          <p:spPr>
            <a:xfrm>
              <a:off x="5019546" y="5396386"/>
              <a:ext cx="212217" cy="1897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33230C-5BBA-2394-578C-8843F8EDFC3A}"/>
                </a:ext>
              </a:extLst>
            </p:cNvPr>
            <p:cNvSpPr/>
            <p:nvPr/>
          </p:nvSpPr>
          <p:spPr>
            <a:xfrm>
              <a:off x="7866472" y="5396386"/>
              <a:ext cx="212217" cy="18973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500-000007000000}"/>
              </a:ext>
            </a:extLst>
          </p:cNvPr>
          <p:cNvGraphicFramePr>
            <a:graphicFrameLocks/>
          </p:cNvGraphicFramePr>
          <p:nvPr/>
        </p:nvGraphicFramePr>
        <p:xfrm>
          <a:off x="479426" y="1826767"/>
          <a:ext cx="11322425" cy="3552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A786F9D-F555-0491-9B4B-B5B23248E981}"/>
              </a:ext>
            </a:extLst>
          </p:cNvPr>
          <p:cNvSpPr/>
          <p:nvPr/>
        </p:nvSpPr>
        <p:spPr>
          <a:xfrm>
            <a:off x="856261" y="1619155"/>
            <a:ext cx="1535047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Uzņēmums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1AECED-AA3B-89A1-6439-7F7F09EC3DE7}"/>
              </a:ext>
            </a:extLst>
          </p:cNvPr>
          <p:cNvSpPr/>
          <p:nvPr/>
        </p:nvSpPr>
        <p:spPr>
          <a:xfrm>
            <a:off x="3160205" y="1619155"/>
            <a:ext cx="1535047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Biroju ēka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FA88E9-26EA-F903-3033-92C2F79AFCF1}"/>
              </a:ext>
            </a:extLst>
          </p:cNvPr>
          <p:cNvSpPr/>
          <p:nvPr/>
        </p:nvSpPr>
        <p:spPr>
          <a:xfrm>
            <a:off x="5392136" y="1619155"/>
            <a:ext cx="1512591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Ražošanas cehs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C3AE83-05F7-C3EB-E10A-8CDB987DA624}"/>
              </a:ext>
            </a:extLst>
          </p:cNvPr>
          <p:cNvSpPr/>
          <p:nvPr/>
        </p:nvSpPr>
        <p:spPr>
          <a:xfrm>
            <a:off x="7601611" y="1619155"/>
            <a:ext cx="1512591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Maza ražotne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ED22D4-546A-63C8-4595-8310DFB507FE}"/>
              </a:ext>
            </a:extLst>
          </p:cNvPr>
          <p:cNvSpPr/>
          <p:nvPr/>
        </p:nvSpPr>
        <p:spPr>
          <a:xfrm>
            <a:off x="9917413" y="1619155"/>
            <a:ext cx="1512591" cy="384372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Liela ražotne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433B6-DCEF-5A69-937A-355D5DEE49B7}"/>
              </a:ext>
            </a:extLst>
          </p:cNvPr>
          <p:cNvSpPr txBox="1"/>
          <p:nvPr/>
        </p:nvSpPr>
        <p:spPr>
          <a:xfrm>
            <a:off x="3549531" y="707122"/>
            <a:ext cx="8276504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Sadales tarifa % salīdzinājums dažāda profila uzņēmumiem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3AFA-3ADD-2361-0A4B-E21DD72F3C18}"/>
              </a:ext>
            </a:extLst>
          </p:cNvPr>
          <p:cNvSpPr txBox="1"/>
          <p:nvPr/>
        </p:nvSpPr>
        <p:spPr>
          <a:xfrm>
            <a:off x="1030272" y="4475011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857D5-427F-82D9-CC20-0AA859CDD7D0}"/>
              </a:ext>
            </a:extLst>
          </p:cNvPr>
          <p:cNvSpPr txBox="1"/>
          <p:nvPr/>
        </p:nvSpPr>
        <p:spPr>
          <a:xfrm>
            <a:off x="1499503" y="4475011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95B26-0937-EEA4-39B0-9B36A11F8C92}"/>
              </a:ext>
            </a:extLst>
          </p:cNvPr>
          <p:cNvSpPr txBox="1"/>
          <p:nvPr/>
        </p:nvSpPr>
        <p:spPr>
          <a:xfrm>
            <a:off x="2021780" y="4475011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1AA59-8FFA-6C93-C18A-CF3257302029}"/>
              </a:ext>
            </a:extLst>
          </p:cNvPr>
          <p:cNvSpPr txBox="1"/>
          <p:nvPr/>
        </p:nvSpPr>
        <p:spPr>
          <a:xfrm>
            <a:off x="3215135" y="4475011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325D0-1107-7B46-4243-AD1F48B054A8}"/>
              </a:ext>
            </a:extLst>
          </p:cNvPr>
          <p:cNvSpPr txBox="1"/>
          <p:nvPr/>
        </p:nvSpPr>
        <p:spPr>
          <a:xfrm>
            <a:off x="3684366" y="4475011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5621A-C46B-6D4F-3472-2956450A3087}"/>
              </a:ext>
            </a:extLst>
          </p:cNvPr>
          <p:cNvSpPr txBox="1"/>
          <p:nvPr/>
        </p:nvSpPr>
        <p:spPr>
          <a:xfrm>
            <a:off x="4206643" y="4475011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0AA82-9CC7-AA98-6F94-BDA0DBBEB994}"/>
              </a:ext>
            </a:extLst>
          </p:cNvPr>
          <p:cNvSpPr txBox="1"/>
          <p:nvPr/>
        </p:nvSpPr>
        <p:spPr>
          <a:xfrm>
            <a:off x="5433693" y="4475011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CB94A-0648-8B49-3CFD-9580554A2E95}"/>
              </a:ext>
            </a:extLst>
          </p:cNvPr>
          <p:cNvSpPr txBox="1"/>
          <p:nvPr/>
        </p:nvSpPr>
        <p:spPr>
          <a:xfrm>
            <a:off x="5902924" y="4475011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47DDC1-1268-1F5B-521F-999F06DDE76B}"/>
              </a:ext>
            </a:extLst>
          </p:cNvPr>
          <p:cNvSpPr txBox="1"/>
          <p:nvPr/>
        </p:nvSpPr>
        <p:spPr>
          <a:xfrm>
            <a:off x="6425201" y="4475011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064271-44DA-2FDE-D3E3-242B052FE8B8}"/>
              </a:ext>
            </a:extLst>
          </p:cNvPr>
          <p:cNvSpPr txBox="1"/>
          <p:nvPr/>
        </p:nvSpPr>
        <p:spPr>
          <a:xfrm>
            <a:off x="7661149" y="4475011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AC0F53-143B-FFF5-D0DE-166A8A3360C8}"/>
              </a:ext>
            </a:extLst>
          </p:cNvPr>
          <p:cNvSpPr txBox="1"/>
          <p:nvPr/>
        </p:nvSpPr>
        <p:spPr>
          <a:xfrm>
            <a:off x="8130380" y="4475011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1BD2E-8BD4-453C-6249-F1EBA424A00E}"/>
              </a:ext>
            </a:extLst>
          </p:cNvPr>
          <p:cNvSpPr txBox="1"/>
          <p:nvPr/>
        </p:nvSpPr>
        <p:spPr>
          <a:xfrm>
            <a:off x="8652657" y="4475011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67640C-BE28-0B0B-2F50-E530A1126D59}"/>
              </a:ext>
            </a:extLst>
          </p:cNvPr>
          <p:cNvSpPr txBox="1"/>
          <p:nvPr/>
        </p:nvSpPr>
        <p:spPr>
          <a:xfrm>
            <a:off x="9853627" y="4475011"/>
            <a:ext cx="41947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800398-4F06-0509-DA90-36284F71D12E}"/>
              </a:ext>
            </a:extLst>
          </p:cNvPr>
          <p:cNvSpPr txBox="1"/>
          <p:nvPr/>
        </p:nvSpPr>
        <p:spPr>
          <a:xfrm>
            <a:off x="10322858" y="4475011"/>
            <a:ext cx="45717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6861FF-B012-135D-4646-8D9797CB7D39}"/>
              </a:ext>
            </a:extLst>
          </p:cNvPr>
          <p:cNvSpPr txBox="1"/>
          <p:nvPr/>
        </p:nvSpPr>
        <p:spPr>
          <a:xfrm>
            <a:off x="10845135" y="4475011"/>
            <a:ext cx="40825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LT</a:t>
            </a:r>
          </a:p>
        </p:txBody>
      </p:sp>
    </p:spTree>
    <p:extLst>
      <p:ext uri="{BB962C8B-B14F-4D97-AF65-F5344CB8AC3E}">
        <p14:creationId xmlns:p14="http://schemas.microsoft.com/office/powerpoint/2010/main" val="4057535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AA97B0-D30C-2EC7-12D5-7E0D65943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975222"/>
              </p:ext>
            </p:extLst>
          </p:nvPr>
        </p:nvGraphicFramePr>
        <p:xfrm>
          <a:off x="772160" y="1268999"/>
          <a:ext cx="7920000" cy="2160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5301">
                  <a:extLst>
                    <a:ext uri="{9D8B030D-6E8A-4147-A177-3AD203B41FA5}">
                      <a16:colId xmlns:a16="http://schemas.microsoft.com/office/drawing/2014/main" val="1939420212"/>
                    </a:ext>
                  </a:extLst>
                </a:gridCol>
                <a:gridCol w="1721499">
                  <a:extLst>
                    <a:ext uri="{9D8B030D-6E8A-4147-A177-3AD203B41FA5}">
                      <a16:colId xmlns:a16="http://schemas.microsoft.com/office/drawing/2014/main" val="3277727871"/>
                    </a:ext>
                  </a:extLst>
                </a:gridCol>
                <a:gridCol w="1773200">
                  <a:extLst>
                    <a:ext uri="{9D8B030D-6E8A-4147-A177-3AD203B41FA5}">
                      <a16:colId xmlns:a16="http://schemas.microsoft.com/office/drawing/2014/main" val="3773807774"/>
                    </a:ext>
                  </a:extLst>
                </a:gridCol>
              </a:tblGrid>
              <a:tr h="368556">
                <a:tc gridSpan="3">
                  <a:txBody>
                    <a:bodyPr/>
                    <a:lstStyle/>
                    <a:p>
                      <a:pPr algn="ctr"/>
                      <a:r>
                        <a:rPr lang="lv-LV"/>
                        <a:t>TOP 5 Lauksaimniecības </a:t>
                      </a:r>
                      <a:r>
                        <a:rPr lang="lv-LV" err="1"/>
                        <a:t>apakšnozares</a:t>
                      </a:r>
                      <a:r>
                        <a:rPr lang="lv-LV"/>
                        <a:t> (70% rēķiniem, jūnijs/jūlijs)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57116"/>
                  </a:ext>
                </a:extLst>
              </a:tr>
              <a:tr h="307130">
                <a:tc>
                  <a:txBody>
                    <a:bodyPr/>
                    <a:lstStyle/>
                    <a:p>
                      <a:pPr algn="ctr"/>
                      <a:endParaRPr lang="lv-LV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1400" b="1"/>
                        <a:t>Patēriņa izmaiņas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1400" b="1"/>
                        <a:t>Rēķina izmaiņas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792986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Jauktā lauksaimniecība (augkopība un lopkopība)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5%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8%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extLst>
                  <a:ext uri="{0D108BD9-81ED-4DB2-BD59-A6C34878D82A}">
                    <a16:rowId xmlns:a16="http://schemas.microsoft.com/office/drawing/2014/main" val="2933275899"/>
                  </a:ext>
                </a:extLst>
              </a:tr>
              <a:tr h="434191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Graudaugu (izņemot rīsu), pākšaugu un eļļas augu sēklu audzēšana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89%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35%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extLst>
                  <a:ext uri="{0D108BD9-81ED-4DB2-BD59-A6C34878D82A}">
                    <a16:rowId xmlns:a16="http://schemas.microsoft.com/office/drawing/2014/main" val="2693096216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Piena lopkopība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-2%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1%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extLst>
                  <a:ext uri="{0D108BD9-81ED-4DB2-BD59-A6C34878D82A}">
                    <a16:rowId xmlns:a16="http://schemas.microsoft.com/office/drawing/2014/main" val="2647567568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Dārzeņu audzēšana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37%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30%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extLst>
                  <a:ext uri="{0D108BD9-81ED-4DB2-BD59-A6C34878D82A}">
                    <a16:rowId xmlns:a16="http://schemas.microsoft.com/office/drawing/2014/main" val="1557915883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Cūkkopība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6%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-4%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77" marR="4177" marT="4177" marB="0" anchor="ctr"/>
                </a:tc>
                <a:extLst>
                  <a:ext uri="{0D108BD9-81ED-4DB2-BD59-A6C34878D82A}">
                    <a16:rowId xmlns:a16="http://schemas.microsoft.com/office/drawing/2014/main" val="1635234058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3BDE556F-8892-1293-FD38-FF162E87C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779328"/>
              </p:ext>
            </p:extLst>
          </p:nvPr>
        </p:nvGraphicFramePr>
        <p:xfrm>
          <a:off x="772160" y="3605106"/>
          <a:ext cx="7924800" cy="2007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760">
                  <a:extLst>
                    <a:ext uri="{9D8B030D-6E8A-4147-A177-3AD203B41FA5}">
                      <a16:colId xmlns:a16="http://schemas.microsoft.com/office/drawing/2014/main" val="1939420212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3277727871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773807774"/>
                    </a:ext>
                  </a:extLst>
                </a:gridCol>
              </a:tblGrid>
              <a:tr h="301437">
                <a:tc gridSpan="3">
                  <a:txBody>
                    <a:bodyPr/>
                    <a:lstStyle/>
                    <a:p>
                      <a:pPr algn="ctr"/>
                      <a:r>
                        <a:rPr lang="lv-LV"/>
                        <a:t>TOP 5* apakšnozares (40% rēķiniem, jūnijs/jūlijs)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57116"/>
                  </a:ext>
                </a:extLst>
              </a:tr>
              <a:tr h="301437">
                <a:tc>
                  <a:txBody>
                    <a:bodyPr/>
                    <a:lstStyle/>
                    <a:p>
                      <a:pPr algn="ctr"/>
                      <a:endParaRPr lang="lv-LV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1400" b="1"/>
                        <a:t>Patēriņa izmaiņas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lv-LV" sz="1400" b="1"/>
                        <a:t>Rēķina izmaiņas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1792986"/>
                  </a:ext>
                </a:extLst>
              </a:tr>
              <a:tr h="301437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Zāģēšana, ēvelēšana un impregnēšana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-13%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-20%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extLst>
                  <a:ext uri="{0D108BD9-81ED-4DB2-BD59-A6C34878D82A}">
                    <a16:rowId xmlns:a16="http://schemas.microsoft.com/office/drawing/2014/main" val="2933275899"/>
                  </a:ext>
                </a:extLst>
              </a:tr>
              <a:tr h="301437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Adīto un tamborēto audumu ražošana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-37%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-7%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extLst>
                  <a:ext uri="{0D108BD9-81ED-4DB2-BD59-A6C34878D82A}">
                    <a16:rowId xmlns:a16="http://schemas.microsoft.com/office/drawing/2014/main" val="2647567568"/>
                  </a:ext>
                </a:extLst>
              </a:tr>
              <a:tr h="351377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effectLst/>
                        </a:rPr>
                        <a:t>Pārējo koka izstrādājumu ražošana; korķa, salmu un pīto izstrādājumu ražošana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0%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-30%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extLst>
                  <a:ext uri="{0D108BD9-81ED-4DB2-BD59-A6C34878D82A}">
                    <a16:rowId xmlns:a16="http://schemas.microsoft.com/office/drawing/2014/main" val="1557915883"/>
                  </a:ext>
                </a:extLst>
              </a:tr>
              <a:tr h="301437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Piena pārstrāde un siera ražošana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5%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effectLst/>
                        </a:rPr>
                        <a:t>-14%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8" marR="5558" marT="5558" marB="0" anchor="ctr"/>
                </a:tc>
                <a:extLst>
                  <a:ext uri="{0D108BD9-81ED-4DB2-BD59-A6C34878D82A}">
                    <a16:rowId xmlns:a16="http://schemas.microsoft.com/office/drawing/2014/main" val="16352340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6A00CA6-028A-813D-6E9B-0BB98C4C5469}"/>
              </a:ext>
            </a:extLst>
          </p:cNvPr>
          <p:cNvSpPr txBox="1"/>
          <p:nvPr/>
        </p:nvSpPr>
        <p:spPr>
          <a:xfrm>
            <a:off x="1993617" y="297908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Tarifa ietekme uz uzņēmējdarbību</a:t>
            </a:r>
            <a:endParaRPr kumimoji="0" lang="lv-LV" sz="24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57E3D7-F2BF-07CD-41AF-EE35905AA2CD}"/>
              </a:ext>
            </a:extLst>
          </p:cNvPr>
          <p:cNvCxnSpPr>
            <a:cxnSpLocks/>
          </p:cNvCxnSpPr>
          <p:nvPr/>
        </p:nvCxnSpPr>
        <p:spPr>
          <a:xfrm flipH="1">
            <a:off x="6634480" y="786725"/>
            <a:ext cx="4997081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CEC531-EA9D-DE4B-C6A1-49CC94E5DD60}"/>
              </a:ext>
            </a:extLst>
          </p:cNvPr>
          <p:cNvSpPr txBox="1">
            <a:spLocks/>
          </p:cNvSpPr>
          <p:nvPr/>
        </p:nvSpPr>
        <p:spPr>
          <a:xfrm>
            <a:off x="8818152" y="1642278"/>
            <a:ext cx="2956454" cy="958713"/>
          </a:xfrm>
          <a:prstGeom prst="rect">
            <a:avLst/>
          </a:prstGeom>
          <a:noFill/>
        </p:spPr>
        <p:txBody>
          <a:bodyPr/>
          <a:lstStyle>
            <a:lvl1pPr marL="285750" indent="-285750" algn="just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8575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just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lv-LV" sz="1400" kern="1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Lauksaimniecības klientu (3400 klientu) rēķinu pieaugums 9%, patēriņš pieaudzis 8%.</a:t>
            </a:r>
          </a:p>
          <a:p>
            <a:pPr algn="l">
              <a:lnSpc>
                <a:spcPct val="100000"/>
              </a:lnSpc>
            </a:pPr>
            <a:r>
              <a:rPr lang="lv-LV" sz="1400" kern="10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Pie 0% patēriņa izmaiņām rēķinu kāpums būtu bijis 5%.</a:t>
            </a:r>
          </a:p>
          <a:p>
            <a:pPr marL="0" indent="0" algn="l">
              <a:lnSpc>
                <a:spcPct val="100000"/>
              </a:lnSpc>
              <a:buFont typeface="Wingdings 3" panose="05040102010807070707" pitchFamily="18" charset="2"/>
              <a:buNone/>
            </a:pPr>
            <a:endParaRPr lang="lv-LV" sz="14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64E438-AF39-D5CB-45CF-86015C0DFD8F}"/>
              </a:ext>
            </a:extLst>
          </p:cNvPr>
          <p:cNvSpPr txBox="1">
            <a:spLocks/>
          </p:cNvSpPr>
          <p:nvPr/>
        </p:nvSpPr>
        <p:spPr>
          <a:xfrm>
            <a:off x="8818152" y="3922606"/>
            <a:ext cx="2956454" cy="958713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285750" indent="-285750" defTabSz="914400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400" kern="10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742950" indent="-285750" algn="just" defTabSz="914400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 algn="just" defTabSz="914400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 algn="just" defTabSz="914400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 algn="just" defTabSz="914400">
              <a:lnSpc>
                <a:spcPts val="2500"/>
              </a:lnSpc>
              <a:spcBef>
                <a:spcPts val="0"/>
              </a:spcBef>
              <a:buClr>
                <a:schemeClr val="accent3"/>
              </a:buClr>
              <a:buSzPct val="85000"/>
              <a:buFont typeface="Wingdings 3" panose="05040102010807070707" pitchFamily="18" charset="2"/>
              <a:buChar char="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lv-LV"/>
              <a:t>Rūpniecības klientu (2208 klienti) rēķinu kritums 13% pie patēriņa krituma 8%.</a:t>
            </a:r>
          </a:p>
          <a:p>
            <a:r>
              <a:rPr lang="lv-LV"/>
              <a:t>Pie patēriņa krituma 0% rēķinu pieaugums būtu bijis līdz 3%.</a:t>
            </a:r>
          </a:p>
          <a:p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5C37B-BA96-950B-AA04-9EF240C7112A}"/>
              </a:ext>
            </a:extLst>
          </p:cNvPr>
          <p:cNvSpPr txBox="1"/>
          <p:nvPr/>
        </p:nvSpPr>
        <p:spPr>
          <a:xfrm>
            <a:off x="772160" y="5691812"/>
            <a:ext cx="618847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200" i="1"/>
              <a:t>*Tabulā nav norādīti dati par nozari: stikla šķiedras ražošana</a:t>
            </a:r>
          </a:p>
        </p:txBody>
      </p:sp>
    </p:spTree>
    <p:extLst>
      <p:ext uri="{BB962C8B-B14F-4D97-AF65-F5344CB8AC3E}">
        <p14:creationId xmlns:p14="http://schemas.microsoft.com/office/powerpoint/2010/main" val="376721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6000" t="-9000" r="-1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B32AA2-7415-9AA5-4284-E950F99C277C}"/>
              </a:ext>
            </a:extLst>
          </p:cNvPr>
          <p:cNvSpPr txBox="1"/>
          <p:nvPr/>
        </p:nvSpPr>
        <p:spPr>
          <a:xfrm>
            <a:off x="465825" y="5019676"/>
            <a:ext cx="4668149" cy="69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Sandis Jansons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valdes priekšsēdētājs</a:t>
            </a:r>
          </a:p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Kristīne Sarkane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valdes locekle, finanšu direktore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9E9B7-B9A3-643E-0FB7-D1417FB491FB}"/>
              </a:ext>
            </a:extLst>
          </p:cNvPr>
          <p:cNvSpPr txBox="1">
            <a:spLocks/>
          </p:cNvSpPr>
          <p:nvPr/>
        </p:nvSpPr>
        <p:spPr>
          <a:xfrm>
            <a:off x="465825" y="2063411"/>
            <a:ext cx="6145009" cy="1754326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lv-LV" sz="4000"/>
              <a:t>AS "SADALES TĪKLS"</a:t>
            </a:r>
            <a:br>
              <a:rPr lang="lv-LV" sz="4000"/>
            </a:br>
            <a:r>
              <a:rPr lang="lv-LV" sz="4000">
                <a:solidFill>
                  <a:schemeClr val="accent5"/>
                </a:solidFill>
              </a:rPr>
              <a:t>tarifa izmaksas un ietekme</a:t>
            </a:r>
            <a:endParaRPr lang="lv-LV"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5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442B1D-2CA3-C1B4-750C-E0DAA8AF947D}"/>
              </a:ext>
            </a:extLst>
          </p:cNvPr>
          <p:cNvSpPr txBox="1"/>
          <p:nvPr/>
        </p:nvSpPr>
        <p:spPr>
          <a:xfrm>
            <a:off x="1850571" y="362104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I</a:t>
            </a:r>
            <a:r>
              <a:rPr kumimoji="0" lang="lv-LV" sz="2400" b="1" i="0" u="none" strike="noStrike" kern="1200" cap="none" spc="0" normalizeH="0" baseline="0" noProof="0" err="1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zmaksu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izlietojums un struktūra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848763-43AB-0CD4-5451-BAAECE13ED34}"/>
              </a:ext>
            </a:extLst>
          </p:cNvPr>
          <p:cNvCxnSpPr>
            <a:cxnSpLocks/>
          </p:cNvCxnSpPr>
          <p:nvPr/>
        </p:nvCxnSpPr>
        <p:spPr>
          <a:xfrm flipH="1" flipV="1">
            <a:off x="6485860" y="776641"/>
            <a:ext cx="5145701" cy="1008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6D81ECE-2F7E-D306-9ED0-5985CE481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167006"/>
              </p:ext>
            </p:extLst>
          </p:nvPr>
        </p:nvGraphicFramePr>
        <p:xfrm>
          <a:off x="3178980" y="1462538"/>
          <a:ext cx="5995890" cy="462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193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DA9246-8EB5-71FA-3A36-DF55DF0D36C0}"/>
              </a:ext>
            </a:extLst>
          </p:cNvPr>
          <p:cNvSpPr txBox="1"/>
          <p:nvPr/>
        </p:nvSpPr>
        <p:spPr>
          <a:xfrm>
            <a:off x="2927837" y="1141135"/>
            <a:ext cx="884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600"/>
              <a:t>Elektrības cenas ietekme uz kopējo pieaugumu (65 milj.) bija būtiska – 20 milj. eiro, vienlaikus kopējā tarifu struktūrā ietekme nav tik liela – 10% no visām izmaksām.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7450635-DA50-4780-DE54-D02FB7FF158D}"/>
              </a:ext>
            </a:extLst>
          </p:cNvPr>
          <p:cNvGraphicFramePr/>
          <p:nvPr/>
        </p:nvGraphicFramePr>
        <p:xfrm>
          <a:off x="3055508" y="2614449"/>
          <a:ext cx="3060700" cy="389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D0EA3C4-D524-96DD-854E-43A1B5978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201739"/>
              </p:ext>
            </p:extLst>
          </p:nvPr>
        </p:nvGraphicFramePr>
        <p:xfrm>
          <a:off x="7234203" y="2771042"/>
          <a:ext cx="2907323" cy="373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0C02BA-2E65-8BAE-907E-7BC5D8472584}"/>
              </a:ext>
            </a:extLst>
          </p:cNvPr>
          <p:cNvSpPr txBox="1"/>
          <p:nvPr/>
        </p:nvSpPr>
        <p:spPr>
          <a:xfrm>
            <a:off x="3317277" y="2101973"/>
            <a:ext cx="304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lv-LV" sz="1400" b="1"/>
              <a:t>TARIFA IZMAKSU PIEAUGUMS  PAR 65 MLN EIRO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2C40B-6C65-82ED-53EB-4C0F5EA4F1C0}"/>
              </a:ext>
            </a:extLst>
          </p:cNvPr>
          <p:cNvSpPr txBox="1"/>
          <p:nvPr/>
        </p:nvSpPr>
        <p:spPr>
          <a:xfrm>
            <a:off x="6952523" y="2114358"/>
            <a:ext cx="3587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lv-LV" sz="1400" b="1"/>
              <a:t>ELEKTRĪBAS IETEKME KOPĒJĀ TARIFĀ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902C1-4100-31D0-1367-A28A52B4725A}"/>
              </a:ext>
            </a:extLst>
          </p:cNvPr>
          <p:cNvSpPr txBox="1"/>
          <p:nvPr/>
        </p:nvSpPr>
        <p:spPr>
          <a:xfrm>
            <a:off x="4374039" y="3142514"/>
            <a:ext cx="84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3"/>
              </a:buClr>
            </a:pPr>
            <a:r>
              <a:rPr lang="lv-LV" sz="1400" b="1">
                <a:solidFill>
                  <a:schemeClr val="bg1"/>
                </a:solidFill>
              </a:rPr>
              <a:t>+20 </a:t>
            </a:r>
            <a:r>
              <a:rPr lang="lv-LV" sz="1400" b="1" err="1">
                <a:solidFill>
                  <a:schemeClr val="bg1"/>
                </a:solidFill>
              </a:rPr>
              <a:t>mlj</a:t>
            </a:r>
            <a:r>
              <a:rPr lang="lv-LV" sz="1400" b="1">
                <a:solidFill>
                  <a:schemeClr val="bg1"/>
                </a:solidFill>
              </a:rPr>
              <a:t>.</a:t>
            </a:r>
          </a:p>
          <a:p>
            <a:pPr algn="ctr">
              <a:buClr>
                <a:schemeClr val="accent3"/>
              </a:buClr>
            </a:pPr>
            <a:r>
              <a:rPr lang="lv-LV" sz="1400" b="1">
                <a:solidFill>
                  <a:schemeClr val="bg1"/>
                </a:solidFill>
              </a:rPr>
              <a:t>31%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6E7C3-F0B8-899A-82D6-5923067AC370}"/>
              </a:ext>
            </a:extLst>
          </p:cNvPr>
          <p:cNvSpPr txBox="1"/>
          <p:nvPr/>
        </p:nvSpPr>
        <p:spPr>
          <a:xfrm>
            <a:off x="4374039" y="2758428"/>
            <a:ext cx="1016668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400" b="1">
                <a:solidFill>
                  <a:schemeClr val="bg1"/>
                </a:solidFill>
              </a:rPr>
              <a:t>Elektrība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4B610-88ED-000C-2926-0B07EA9FA340}"/>
              </a:ext>
            </a:extLst>
          </p:cNvPr>
          <p:cNvSpPr txBox="1"/>
          <p:nvPr/>
        </p:nvSpPr>
        <p:spPr>
          <a:xfrm>
            <a:off x="8410282" y="4461391"/>
            <a:ext cx="92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3"/>
              </a:buClr>
            </a:pPr>
            <a:r>
              <a:rPr lang="lv-LV" sz="1200" b="1">
                <a:solidFill>
                  <a:schemeClr val="bg1"/>
                </a:solidFill>
              </a:rPr>
              <a:t>Pārējās izmaksas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F9E5-13F1-70F5-260D-9210A06E3C8E}"/>
              </a:ext>
            </a:extLst>
          </p:cNvPr>
          <p:cNvSpPr txBox="1"/>
          <p:nvPr/>
        </p:nvSpPr>
        <p:spPr>
          <a:xfrm>
            <a:off x="4374039" y="4455424"/>
            <a:ext cx="92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3"/>
              </a:buClr>
            </a:pPr>
            <a:r>
              <a:rPr lang="lv-LV" sz="1200" b="1">
                <a:solidFill>
                  <a:schemeClr val="bg1"/>
                </a:solidFill>
              </a:rPr>
              <a:t>Pārējās izmaksas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BB9D1-C9CD-B16F-71C9-004610C9BEE4}"/>
              </a:ext>
            </a:extLst>
          </p:cNvPr>
          <p:cNvSpPr txBox="1"/>
          <p:nvPr/>
        </p:nvSpPr>
        <p:spPr>
          <a:xfrm>
            <a:off x="8410282" y="2613291"/>
            <a:ext cx="1116490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500"/>
              </a:lnSpc>
              <a:buClr>
                <a:schemeClr val="accent3"/>
              </a:buCl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lv-LV">
                <a:solidFill>
                  <a:schemeClr val="accent5"/>
                </a:solidFill>
              </a:rPr>
              <a:t>Elektrība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0060D-7F7B-EE4F-920A-BDA2BA0B0DB3}"/>
              </a:ext>
            </a:extLst>
          </p:cNvPr>
          <p:cNvSpPr txBox="1"/>
          <p:nvPr/>
        </p:nvSpPr>
        <p:spPr>
          <a:xfrm>
            <a:off x="10211682" y="2884602"/>
            <a:ext cx="1980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r>
              <a:rPr lang="lv-LV" sz="1200"/>
              <a:t>Pārskatīšanas potenciāls decembrī attiecas uz 10% no kopējām tarifa izmaksām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8AB2E8-B15F-4C9B-07DD-5341C6EAA379}"/>
              </a:ext>
            </a:extLst>
          </p:cNvPr>
          <p:cNvCxnSpPr>
            <a:cxnSpLocks/>
          </p:cNvCxnSpPr>
          <p:nvPr/>
        </p:nvCxnSpPr>
        <p:spPr>
          <a:xfrm flipH="1" flipV="1">
            <a:off x="9337251" y="3061308"/>
            <a:ext cx="804275" cy="7074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3865D50-8F5A-0C34-6DA3-419F708F3A5B}"/>
              </a:ext>
            </a:extLst>
          </p:cNvPr>
          <p:cNvSpPr txBox="1"/>
          <p:nvPr/>
        </p:nvSpPr>
        <p:spPr>
          <a:xfrm>
            <a:off x="1993617" y="297908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Elektrības cena</a:t>
            </a:r>
            <a:endParaRPr kumimoji="0" lang="lv-LV" sz="24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90004E-24C5-EF80-70E0-104B444A1732}"/>
              </a:ext>
            </a:extLst>
          </p:cNvPr>
          <p:cNvCxnSpPr>
            <a:cxnSpLocks/>
          </p:cNvCxnSpPr>
          <p:nvPr/>
        </p:nvCxnSpPr>
        <p:spPr>
          <a:xfrm flipH="1">
            <a:off x="9005455" y="786725"/>
            <a:ext cx="2681604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5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CBBA5D-C3EA-59FA-0168-CC09FEC3A85F}"/>
              </a:ext>
            </a:extLst>
          </p:cNvPr>
          <p:cNvGraphicFramePr/>
          <p:nvPr/>
        </p:nvGraphicFramePr>
        <p:xfrm>
          <a:off x="541537" y="1028700"/>
          <a:ext cx="11203619" cy="5109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DC252-5AB8-3383-DE30-1E0F2DF8D762}"/>
              </a:ext>
            </a:extLst>
          </p:cNvPr>
          <p:cNvCxnSpPr>
            <a:cxnSpLocks/>
          </p:cNvCxnSpPr>
          <p:nvPr/>
        </p:nvCxnSpPr>
        <p:spPr>
          <a:xfrm>
            <a:off x="3922262" y="6182470"/>
            <a:ext cx="0" cy="39340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7ACEF8-340F-9AF0-0204-1FE316C35DCE}"/>
              </a:ext>
            </a:extLst>
          </p:cNvPr>
          <p:cNvCxnSpPr>
            <a:cxnSpLocks/>
          </p:cNvCxnSpPr>
          <p:nvPr/>
        </p:nvCxnSpPr>
        <p:spPr>
          <a:xfrm>
            <a:off x="6827679" y="6175500"/>
            <a:ext cx="0" cy="39340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4AF3B8-20CE-1C76-5721-C206A6C92CF9}"/>
              </a:ext>
            </a:extLst>
          </p:cNvPr>
          <p:cNvSpPr txBox="1"/>
          <p:nvPr/>
        </p:nvSpPr>
        <p:spPr>
          <a:xfrm>
            <a:off x="2160836" y="6189441"/>
            <a:ext cx="639918" cy="3794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D5EB0-10CE-9046-3B64-82200C7F1784}"/>
              </a:ext>
            </a:extLst>
          </p:cNvPr>
          <p:cNvSpPr txBox="1"/>
          <p:nvPr/>
        </p:nvSpPr>
        <p:spPr>
          <a:xfrm flipH="1">
            <a:off x="5089972" y="6179788"/>
            <a:ext cx="944870" cy="3794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BF3D2-17DB-BEFD-9514-D05E91BB0567}"/>
              </a:ext>
            </a:extLst>
          </p:cNvPr>
          <p:cNvSpPr txBox="1"/>
          <p:nvPr/>
        </p:nvSpPr>
        <p:spPr>
          <a:xfrm>
            <a:off x="8100685" y="6189441"/>
            <a:ext cx="639919" cy="3794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5A081-7E2E-1FF7-B57E-2B790E7D1172}"/>
              </a:ext>
            </a:extLst>
          </p:cNvPr>
          <p:cNvSpPr txBox="1"/>
          <p:nvPr/>
        </p:nvSpPr>
        <p:spPr>
          <a:xfrm>
            <a:off x="10820482" y="6189441"/>
            <a:ext cx="639919" cy="3794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1CB9DA-DB8C-21E4-6B77-939106E536A3}"/>
              </a:ext>
            </a:extLst>
          </p:cNvPr>
          <p:cNvCxnSpPr>
            <a:cxnSpLocks/>
          </p:cNvCxnSpPr>
          <p:nvPr/>
        </p:nvCxnSpPr>
        <p:spPr>
          <a:xfrm>
            <a:off x="9693425" y="6165847"/>
            <a:ext cx="0" cy="39340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F4F30D-1D39-17B3-F3A3-7DF339A30953}"/>
              </a:ext>
            </a:extLst>
          </p:cNvPr>
          <p:cNvSpPr txBox="1"/>
          <p:nvPr/>
        </p:nvSpPr>
        <p:spPr>
          <a:xfrm>
            <a:off x="1000536" y="181035"/>
            <a:ext cx="1074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>
                <a:solidFill>
                  <a:schemeClr val="accent2"/>
                </a:solidFill>
                <a:latin typeface="Arial" panose="020B0604020202020204"/>
              </a:rPr>
              <a:t>V</a:t>
            </a:r>
            <a:r>
              <a:rPr kumimoji="0" lang="lv-LV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idējā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lv-LV" sz="2400" i="1">
                <a:solidFill>
                  <a:schemeClr val="accent2"/>
                </a:solidFill>
                <a:latin typeface="Arial" panose="020B0604020202020204"/>
              </a:rPr>
              <a:t>N</a:t>
            </a:r>
            <a:r>
              <a:rPr kumimoji="0" lang="lv-LV" sz="2400" b="1" i="1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ord</a:t>
            </a:r>
            <a:r>
              <a:rPr kumimoji="0" lang="lv-LV" sz="2400" b="1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lv-LV" sz="2400" b="1" i="1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Pool</a:t>
            </a:r>
            <a:r>
              <a:rPr kumimoji="0" lang="lv-LV" sz="2400" b="1" i="1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elektroenerģijas cena </a:t>
            </a:r>
            <a:r>
              <a:rPr lang="lv-LV" sz="2400">
                <a:solidFill>
                  <a:schemeClr val="accent2"/>
                </a:solidFill>
                <a:latin typeface="Arial" panose="020B0604020202020204"/>
              </a:rPr>
              <a:t>L</a:t>
            </a:r>
            <a:r>
              <a:rPr kumimoji="0" lang="lv-LV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atvijā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lv-LV" sz="2400">
                <a:solidFill>
                  <a:schemeClr val="accent2"/>
                </a:solidFill>
                <a:latin typeface="Arial" panose="020B0604020202020204"/>
              </a:rPr>
              <a:t>(EUR/</a:t>
            </a:r>
            <a:r>
              <a:rPr lang="lv-LV" sz="2400" err="1">
                <a:solidFill>
                  <a:schemeClr val="accent2"/>
                </a:solidFill>
                <a:latin typeface="Arial" panose="020B0604020202020204"/>
              </a:rPr>
              <a:t>MWh</a:t>
            </a:r>
            <a:r>
              <a:rPr lang="lv-LV" sz="2400">
                <a:solidFill>
                  <a:schemeClr val="accent2"/>
                </a:solidFill>
                <a:latin typeface="Arial" panose="020B0604020202020204"/>
              </a:rPr>
              <a:t>)</a:t>
            </a:r>
            <a:endParaRPr kumimoji="0" lang="lv-LV" sz="24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50602B-A118-C90E-18BE-107FEA89C693}"/>
              </a:ext>
            </a:extLst>
          </p:cNvPr>
          <p:cNvCxnSpPr>
            <a:cxnSpLocks/>
          </p:cNvCxnSpPr>
          <p:nvPr/>
        </p:nvCxnSpPr>
        <p:spPr>
          <a:xfrm>
            <a:off x="1146583" y="4639113"/>
            <a:ext cx="0" cy="114090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3881059-4A26-15EC-620D-47F020AEF5F1}"/>
              </a:ext>
            </a:extLst>
          </p:cNvPr>
          <p:cNvSpPr txBox="1"/>
          <p:nvPr/>
        </p:nvSpPr>
        <p:spPr>
          <a:xfrm>
            <a:off x="942178" y="4449028"/>
            <a:ext cx="2197262" cy="38016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2020. g. tarifu pārskatīšana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810789-BD66-2ABD-6641-982B55C8458B}"/>
              </a:ext>
            </a:extLst>
          </p:cNvPr>
          <p:cNvCxnSpPr>
            <a:cxnSpLocks/>
          </p:cNvCxnSpPr>
          <p:nvPr/>
        </p:nvCxnSpPr>
        <p:spPr>
          <a:xfrm>
            <a:off x="9506123" y="3438821"/>
            <a:ext cx="0" cy="23411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B7FCAE-0BFD-7E3F-E1EB-425A06F95499}"/>
              </a:ext>
            </a:extLst>
          </p:cNvPr>
          <p:cNvSpPr txBox="1"/>
          <p:nvPr/>
        </p:nvSpPr>
        <p:spPr>
          <a:xfrm>
            <a:off x="7162799" y="3430069"/>
            <a:ext cx="2911125" cy="38016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500"/>
              </a:lnSpc>
              <a:buClr>
                <a:schemeClr val="accent3"/>
              </a:buClr>
              <a:defRPr sz="1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lv-LV"/>
              <a:t>Pirmais tarifa projekts 2022. g. rudenī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79A6E1-FDD3-5202-F79B-4D53904D64EE}"/>
              </a:ext>
            </a:extLst>
          </p:cNvPr>
          <p:cNvCxnSpPr>
            <a:cxnSpLocks/>
          </p:cNvCxnSpPr>
          <p:nvPr/>
        </p:nvCxnSpPr>
        <p:spPr>
          <a:xfrm>
            <a:off x="10736974" y="4651364"/>
            <a:ext cx="0" cy="11286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A283DF-6D12-668B-1012-A0376D75E53E}"/>
              </a:ext>
            </a:extLst>
          </p:cNvPr>
          <p:cNvSpPr txBox="1"/>
          <p:nvPr/>
        </p:nvSpPr>
        <p:spPr>
          <a:xfrm>
            <a:off x="9834880" y="4363314"/>
            <a:ext cx="1707191" cy="38016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ts val="2500"/>
              </a:lnSpc>
              <a:buClr>
                <a:schemeClr val="accent3"/>
              </a:buClr>
              <a:defRPr sz="1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lv-LV"/>
              <a:t>Tarifa apstiprināšana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DAC64FC-6F03-7519-AFDC-DA635CB4893C}"/>
              </a:ext>
            </a:extLst>
          </p:cNvPr>
          <p:cNvCxnSpPr>
            <a:cxnSpLocks/>
          </p:cNvCxnSpPr>
          <p:nvPr/>
        </p:nvCxnSpPr>
        <p:spPr>
          <a:xfrm flipH="1">
            <a:off x="4742121" y="786725"/>
            <a:ext cx="688944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44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rt road through a forest&#10;&#10;Description automatically generated">
            <a:extLst>
              <a:ext uri="{FF2B5EF4-FFF2-40B4-BE49-F238E27FC236}">
                <a16:creationId xmlns:a16="http://schemas.microsoft.com/office/drawing/2014/main" id="{2BD71956-C60D-E0E6-FE2F-B80E41640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r="12500"/>
          <a:stretch/>
        </p:blipFill>
        <p:spPr>
          <a:xfrm>
            <a:off x="-2185" y="-13719"/>
            <a:ext cx="4244388" cy="424438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02D5B5-095C-924D-885D-7711DF74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09" y="222667"/>
            <a:ext cx="8137525" cy="369332"/>
          </a:xfrm>
        </p:spPr>
        <p:txBody>
          <a:bodyPr/>
          <a:lstStyle/>
          <a:p>
            <a:endParaRPr lang="lv-LV"/>
          </a:p>
        </p:txBody>
      </p:sp>
      <p:pic>
        <p:nvPicPr>
          <p:cNvPr id="9" name="Picture 8" descr="A car that has fallen tree&#10;&#10;Description automatically generated">
            <a:extLst>
              <a:ext uri="{FF2B5EF4-FFF2-40B4-BE49-F238E27FC236}">
                <a16:creationId xmlns:a16="http://schemas.microsoft.com/office/drawing/2014/main" id="{C4D7BEBB-F910-B290-ECEF-04936B4472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77"/>
          <a:stretch/>
        </p:blipFill>
        <p:spPr>
          <a:xfrm>
            <a:off x="-7372" y="3434607"/>
            <a:ext cx="3652654" cy="3423393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37BAD-B64A-52D1-BA76-7543F3DCED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60" r="16660"/>
          <a:stretch/>
        </p:blipFill>
        <p:spPr>
          <a:xfrm>
            <a:off x="3703223" y="-13719"/>
            <a:ext cx="4244388" cy="424438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3" name="Picture 12" descr="A tree fallen over a field&#10;&#10;Description automatically generated">
            <a:extLst>
              <a:ext uri="{FF2B5EF4-FFF2-40B4-BE49-F238E27FC236}">
                <a16:creationId xmlns:a16="http://schemas.microsoft.com/office/drawing/2014/main" id="{18A1841F-7474-1EAF-EAA7-7D1A606E8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52" t="-323" r="2848" b="323"/>
          <a:stretch/>
        </p:blipFill>
        <p:spPr>
          <a:xfrm>
            <a:off x="7947611" y="-13720"/>
            <a:ext cx="4244389" cy="4244389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5" name="Picture 14" descr="A group of men standing in flood water&#10;&#10;Description automatically generated">
            <a:extLst>
              <a:ext uri="{FF2B5EF4-FFF2-40B4-BE49-F238E27FC236}">
                <a16:creationId xmlns:a16="http://schemas.microsoft.com/office/drawing/2014/main" id="{54619CFC-C389-EE7F-B835-3083B0AE07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18"/>
          <a:stretch/>
        </p:blipFill>
        <p:spPr>
          <a:xfrm>
            <a:off x="7942425" y="3429000"/>
            <a:ext cx="4246574" cy="3429000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34FE7-3722-30F9-D9DB-B650A8BED6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61" r="4461"/>
          <a:stretch/>
        </p:blipFill>
        <p:spPr>
          <a:xfrm>
            <a:off x="3698036" y="3429000"/>
            <a:ext cx="4186448" cy="3447428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0455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E7EBB5-42ED-4DD7-9C4B-1D7A0B003D00}"/>
              </a:ext>
            </a:extLst>
          </p:cNvPr>
          <p:cNvSpPr/>
          <p:nvPr/>
        </p:nvSpPr>
        <p:spPr>
          <a:xfrm>
            <a:off x="1067727" y="2259021"/>
            <a:ext cx="1688707" cy="13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Elektroenerģijas cena tirgū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73C95E-6423-4DA2-B803-BDA4AB989DEA}"/>
              </a:ext>
            </a:extLst>
          </p:cNvPr>
          <p:cNvSpPr/>
          <p:nvPr/>
        </p:nvSpPr>
        <p:spPr>
          <a:xfrm>
            <a:off x="2897575" y="2264339"/>
            <a:ext cx="1688707" cy="13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Pārvades tarifs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A278F-6D56-4BCA-981D-2E60C5E4C5B9}"/>
              </a:ext>
            </a:extLst>
          </p:cNvPr>
          <p:cNvSpPr/>
          <p:nvPr/>
        </p:nvSpPr>
        <p:spPr>
          <a:xfrm>
            <a:off x="4760638" y="2264338"/>
            <a:ext cx="1688707" cy="13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Elektroenerģijas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patēriņš</a:t>
            </a:r>
            <a:r>
              <a:rPr lang="lv-LV" sz="1400" b="1">
                <a:solidFill>
                  <a:srgbClr val="FFFFFF"/>
                </a:solidFill>
                <a:latin typeface="Arial" panose="020B0604020202020204"/>
              </a:rPr>
              <a:t> LV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18AE0A-F36F-4CDC-96E0-2A2AB4818BB2}"/>
              </a:ext>
            </a:extLst>
          </p:cNvPr>
          <p:cNvSpPr/>
          <p:nvPr/>
        </p:nvSpPr>
        <p:spPr>
          <a:xfrm>
            <a:off x="8772097" y="2259024"/>
            <a:ext cx="2057484" cy="13407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Tīkla uzturēšana un remontdarbi, zudumu apjoms, klientu apkalpošana, materiāli, atalgojums, investīcijas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476D9-6FC8-4363-AB8C-F4A31AF8C8EB}"/>
              </a:ext>
            </a:extLst>
          </p:cNvPr>
          <p:cNvSpPr txBox="1"/>
          <p:nvPr/>
        </p:nvSpPr>
        <p:spPr>
          <a:xfrm>
            <a:off x="8467963" y="1202794"/>
            <a:ext cx="26507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CCD220"/>
              </a:buClr>
              <a:defRPr/>
            </a:pPr>
            <a:r>
              <a:rPr lang="lv-LV" b="1">
                <a:solidFill>
                  <a:srgbClr val="474847"/>
                </a:solidFill>
                <a:latin typeface="Arial" panose="020B0604020202020204"/>
              </a:rPr>
              <a:t>ST DARBĪBAS </a:t>
            </a:r>
            <a:endParaRPr lang="en-US"/>
          </a:p>
          <a:p>
            <a:pPr algn="ctr"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IZMAKSAS</a:t>
            </a:r>
            <a:endParaRPr lang="lv-LV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BE315-6FF2-410A-9F89-7FC0CAD06186}"/>
              </a:ext>
            </a:extLst>
          </p:cNvPr>
          <p:cNvSpPr txBox="1"/>
          <p:nvPr/>
        </p:nvSpPr>
        <p:spPr>
          <a:xfrm>
            <a:off x="3241355" y="1171123"/>
            <a:ext cx="2650754" cy="70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 NEIETEKMĒJAMIE FAKTORI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3555D12-A033-49D8-9796-31207205968B}"/>
              </a:ext>
            </a:extLst>
          </p:cNvPr>
          <p:cNvSpPr/>
          <p:nvPr/>
        </p:nvSpPr>
        <p:spPr>
          <a:xfrm rot="16200000">
            <a:off x="4351487" y="-1818984"/>
            <a:ext cx="379463" cy="7751432"/>
          </a:xfrm>
          <a:prstGeom prst="rightBrace">
            <a:avLst>
              <a:gd name="adj1" fmla="val 0"/>
              <a:gd name="adj2" fmla="val 50201"/>
            </a:avLst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030330A-0769-4C53-A0CD-E813CDD30F41}"/>
              </a:ext>
            </a:extLst>
          </p:cNvPr>
          <p:cNvSpPr/>
          <p:nvPr/>
        </p:nvSpPr>
        <p:spPr>
          <a:xfrm rot="16200000">
            <a:off x="9602784" y="720670"/>
            <a:ext cx="396111" cy="2650754"/>
          </a:xfrm>
          <a:prstGeom prst="rightBrace">
            <a:avLst>
              <a:gd name="adj1" fmla="val 0"/>
              <a:gd name="adj2" fmla="val 50201"/>
            </a:avLst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FF294-5E18-40EB-8643-06B8E058D915}"/>
              </a:ext>
            </a:extLst>
          </p:cNvPr>
          <p:cNvSpPr txBox="1"/>
          <p:nvPr/>
        </p:nvSpPr>
        <p:spPr>
          <a:xfrm>
            <a:off x="1067727" y="4215056"/>
            <a:ext cx="9968665" cy="19210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ts val="2500"/>
              </a:lnSpc>
              <a:buClr>
                <a:srgbClr val="CCD220"/>
              </a:buClr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Mērķtiecīgas piecu gadu darbības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efektivizācijas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programmas</a:t>
            </a:r>
            <a:r>
              <a:rPr lang="lv-LV" sz="1400" b="1">
                <a:solidFill>
                  <a:srgbClr val="474847"/>
                </a:solidFill>
                <a:latin typeface="Arial" panose="020B0604020202020204"/>
              </a:rPr>
              <a:t> (DEP)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ietvaros sasniegts: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A2BD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-900 </a:t>
            </a:r>
            <a:r>
              <a:rPr kumimoji="0" lang="lv-LV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darbinieku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</a:t>
            </a:r>
            <a:endParaRPr lang="lv-LV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A2BD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-407 </a:t>
            </a:r>
            <a:r>
              <a:rPr lang="lv-LV" sz="1400" err="1">
                <a:latin typeface="Arial" panose="020B0604020202020204"/>
              </a:rPr>
              <a:t>autotehnikas</a:t>
            </a:r>
            <a:r>
              <a:rPr lang="lv-LV" sz="1400">
                <a:latin typeface="Arial" panose="020B0604020202020204"/>
              </a:rPr>
              <a:t> </a:t>
            </a:r>
            <a:r>
              <a:rPr kumimoji="0" lang="lv-LV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vienības;</a:t>
            </a:r>
            <a:endParaRPr lang="lv-LV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A2BD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ēkas;</a:t>
            </a:r>
            <a:endParaRPr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Vienots loģistikas centrs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</a:t>
            </a:r>
            <a:endParaRPr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indent="-285750" algn="just">
              <a:buClr>
                <a:srgbClr val="CCD220"/>
              </a:buClr>
              <a:buFont typeface="Wingdings 3" panose="05040102010807070707" pitchFamily="18" charset="2"/>
              <a:buChar char=""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</a:t>
            </a: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mlj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.+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viedo skaitītāju;</a:t>
            </a:r>
            <a:r>
              <a:rPr lang="lv-LV" sz="1400">
                <a:solidFill>
                  <a:srgbClr val="474847"/>
                </a:solidFill>
                <a:latin typeface="Arial" panose="020B0604020202020204"/>
              </a:rPr>
              <a:t> </a:t>
            </a:r>
            <a:endParaRPr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-50% 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tīkla bojājumu skaits;</a:t>
            </a:r>
            <a:endParaRPr lang="lv-LV" sz="14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 typeface="Wingdings 3" panose="05040102010807070707" pitchFamily="18" charset="2"/>
              <a:buChar char=""/>
              <a:tabLst/>
              <a:defRPr/>
            </a:pPr>
            <a:r>
              <a:rPr lang="lv-LV" sz="1400">
                <a:solidFill>
                  <a:srgbClr val="474847"/>
                </a:solidFill>
                <a:latin typeface="Arial" panose="020B0604020202020204"/>
              </a:rPr>
              <a:t>-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A2BD3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20% 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748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zemākas izmaksas uz vienu tīkla kilometru nekā kaimiņiem Baltijā</a:t>
            </a:r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841707C-1C21-435E-B45B-1BA3928FC2CA}"/>
              </a:ext>
            </a:extLst>
          </p:cNvPr>
          <p:cNvSpPr/>
          <p:nvPr/>
        </p:nvSpPr>
        <p:spPr>
          <a:xfrm rot="16200000">
            <a:off x="5730528" y="-899732"/>
            <a:ext cx="323164" cy="10453215"/>
          </a:xfrm>
          <a:custGeom>
            <a:avLst/>
            <a:gdLst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646328 w 646328"/>
              <a:gd name="connsiteY3" fmla="*/ 8875511 h 10453215"/>
              <a:gd name="connsiteX4" fmla="*/ 323164 w 646328"/>
              <a:gd name="connsiteY4" fmla="*/ 8875517 h 10453215"/>
              <a:gd name="connsiteX5" fmla="*/ 323164 w 646328"/>
              <a:gd name="connsiteY5" fmla="*/ 10453209 h 10453215"/>
              <a:gd name="connsiteX6" fmla="*/ 0 w 646328"/>
              <a:gd name="connsiteY6" fmla="*/ 10453215 h 10453215"/>
              <a:gd name="connsiteX7" fmla="*/ 0 w 646328"/>
              <a:gd name="connsiteY7" fmla="*/ 0 h 10453215"/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646328 w 646328"/>
              <a:gd name="connsiteY3" fmla="*/ 8875511 h 10453215"/>
              <a:gd name="connsiteX4" fmla="*/ 323164 w 646328"/>
              <a:gd name="connsiteY4" fmla="*/ 8875517 h 10453215"/>
              <a:gd name="connsiteX5" fmla="*/ 323164 w 646328"/>
              <a:gd name="connsiteY5" fmla="*/ 10453209 h 10453215"/>
              <a:gd name="connsiteX6" fmla="*/ 0 w 646328"/>
              <a:gd name="connsiteY6" fmla="*/ 10453215 h 10453215"/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646328 w 646328"/>
              <a:gd name="connsiteY3" fmla="*/ 8875511 h 10453215"/>
              <a:gd name="connsiteX4" fmla="*/ 323164 w 646328"/>
              <a:gd name="connsiteY4" fmla="*/ 8875517 h 10453215"/>
              <a:gd name="connsiteX5" fmla="*/ 323164 w 646328"/>
              <a:gd name="connsiteY5" fmla="*/ 10453209 h 10453215"/>
              <a:gd name="connsiteX6" fmla="*/ 0 w 646328"/>
              <a:gd name="connsiteY6" fmla="*/ 10453215 h 10453215"/>
              <a:gd name="connsiteX7" fmla="*/ 0 w 646328"/>
              <a:gd name="connsiteY7" fmla="*/ 0 h 10453215"/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615592 w 646328"/>
              <a:gd name="connsiteY3" fmla="*/ 9082983 h 10453215"/>
              <a:gd name="connsiteX4" fmla="*/ 323164 w 646328"/>
              <a:gd name="connsiteY4" fmla="*/ 8875517 h 10453215"/>
              <a:gd name="connsiteX5" fmla="*/ 323164 w 646328"/>
              <a:gd name="connsiteY5" fmla="*/ 10453209 h 10453215"/>
              <a:gd name="connsiteX6" fmla="*/ 0 w 646328"/>
              <a:gd name="connsiteY6" fmla="*/ 10453215 h 10453215"/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646328 w 646328"/>
              <a:gd name="connsiteY3" fmla="*/ 8875511 h 10453215"/>
              <a:gd name="connsiteX4" fmla="*/ 323164 w 646328"/>
              <a:gd name="connsiteY4" fmla="*/ 8875517 h 10453215"/>
              <a:gd name="connsiteX5" fmla="*/ 323164 w 646328"/>
              <a:gd name="connsiteY5" fmla="*/ 10453209 h 10453215"/>
              <a:gd name="connsiteX6" fmla="*/ 0 w 646328"/>
              <a:gd name="connsiteY6" fmla="*/ 10453215 h 10453215"/>
              <a:gd name="connsiteX7" fmla="*/ 0 w 646328"/>
              <a:gd name="connsiteY7" fmla="*/ 0 h 10453215"/>
              <a:gd name="connsiteX0" fmla="*/ 0 w 646328"/>
              <a:gd name="connsiteY0" fmla="*/ 0 h 10453215"/>
              <a:gd name="connsiteX1" fmla="*/ 323164 w 646328"/>
              <a:gd name="connsiteY1" fmla="*/ 6 h 10453215"/>
              <a:gd name="connsiteX2" fmla="*/ 323164 w 646328"/>
              <a:gd name="connsiteY2" fmla="*/ 8875505 h 10453215"/>
              <a:gd name="connsiteX3" fmla="*/ 323164 w 646328"/>
              <a:gd name="connsiteY3" fmla="*/ 8875517 h 10453215"/>
              <a:gd name="connsiteX4" fmla="*/ 323164 w 646328"/>
              <a:gd name="connsiteY4" fmla="*/ 10453209 h 10453215"/>
              <a:gd name="connsiteX5" fmla="*/ 0 w 646328"/>
              <a:gd name="connsiteY5" fmla="*/ 10453215 h 10453215"/>
              <a:gd name="connsiteX0" fmla="*/ 0 w 623276"/>
              <a:gd name="connsiteY0" fmla="*/ 0 h 10453215"/>
              <a:gd name="connsiteX1" fmla="*/ 323164 w 623276"/>
              <a:gd name="connsiteY1" fmla="*/ 6 h 10453215"/>
              <a:gd name="connsiteX2" fmla="*/ 323164 w 623276"/>
              <a:gd name="connsiteY2" fmla="*/ 8875505 h 10453215"/>
              <a:gd name="connsiteX3" fmla="*/ 623276 w 623276"/>
              <a:gd name="connsiteY3" fmla="*/ 9236663 h 10453215"/>
              <a:gd name="connsiteX4" fmla="*/ 323164 w 623276"/>
              <a:gd name="connsiteY4" fmla="*/ 8875517 h 10453215"/>
              <a:gd name="connsiteX5" fmla="*/ 323164 w 623276"/>
              <a:gd name="connsiteY5" fmla="*/ 10453209 h 10453215"/>
              <a:gd name="connsiteX6" fmla="*/ 0 w 623276"/>
              <a:gd name="connsiteY6" fmla="*/ 10453215 h 10453215"/>
              <a:gd name="connsiteX7" fmla="*/ 0 w 623276"/>
              <a:gd name="connsiteY7" fmla="*/ 0 h 10453215"/>
              <a:gd name="connsiteX0" fmla="*/ 0 w 623276"/>
              <a:gd name="connsiteY0" fmla="*/ 0 h 10453215"/>
              <a:gd name="connsiteX1" fmla="*/ 323164 w 623276"/>
              <a:gd name="connsiteY1" fmla="*/ 6 h 10453215"/>
              <a:gd name="connsiteX2" fmla="*/ 323164 w 623276"/>
              <a:gd name="connsiteY2" fmla="*/ 8875505 h 10453215"/>
              <a:gd name="connsiteX3" fmla="*/ 323164 w 623276"/>
              <a:gd name="connsiteY3" fmla="*/ 8875517 h 10453215"/>
              <a:gd name="connsiteX4" fmla="*/ 323164 w 623276"/>
              <a:gd name="connsiteY4" fmla="*/ 10453209 h 10453215"/>
              <a:gd name="connsiteX5" fmla="*/ 0 w 623276"/>
              <a:gd name="connsiteY5" fmla="*/ 10453215 h 10453215"/>
              <a:gd name="connsiteX0" fmla="*/ 0 w 323164"/>
              <a:gd name="connsiteY0" fmla="*/ 0 h 10453215"/>
              <a:gd name="connsiteX1" fmla="*/ 323164 w 323164"/>
              <a:gd name="connsiteY1" fmla="*/ 6 h 10453215"/>
              <a:gd name="connsiteX2" fmla="*/ 323164 w 323164"/>
              <a:gd name="connsiteY2" fmla="*/ 8875505 h 10453215"/>
              <a:gd name="connsiteX3" fmla="*/ 323164 w 323164"/>
              <a:gd name="connsiteY3" fmla="*/ 8875517 h 10453215"/>
              <a:gd name="connsiteX4" fmla="*/ 323164 w 323164"/>
              <a:gd name="connsiteY4" fmla="*/ 10453209 h 10453215"/>
              <a:gd name="connsiteX5" fmla="*/ 0 w 323164"/>
              <a:gd name="connsiteY5" fmla="*/ 10453215 h 10453215"/>
              <a:gd name="connsiteX6" fmla="*/ 0 w 323164"/>
              <a:gd name="connsiteY6" fmla="*/ 0 h 10453215"/>
              <a:gd name="connsiteX0" fmla="*/ 0 w 323164"/>
              <a:gd name="connsiteY0" fmla="*/ 0 h 10453215"/>
              <a:gd name="connsiteX1" fmla="*/ 323164 w 323164"/>
              <a:gd name="connsiteY1" fmla="*/ 6 h 10453215"/>
              <a:gd name="connsiteX2" fmla="*/ 323164 w 323164"/>
              <a:gd name="connsiteY2" fmla="*/ 8875505 h 10453215"/>
              <a:gd name="connsiteX3" fmla="*/ 323164 w 323164"/>
              <a:gd name="connsiteY3" fmla="*/ 8875517 h 10453215"/>
              <a:gd name="connsiteX4" fmla="*/ 323164 w 323164"/>
              <a:gd name="connsiteY4" fmla="*/ 10453209 h 10453215"/>
              <a:gd name="connsiteX5" fmla="*/ 0 w 323164"/>
              <a:gd name="connsiteY5" fmla="*/ 10453215 h 1045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164" h="10453215" stroke="0" extrusionOk="0">
                <a:moveTo>
                  <a:pt x="0" y="0"/>
                </a:moveTo>
                <a:lnTo>
                  <a:pt x="323164" y="6"/>
                </a:lnTo>
                <a:lnTo>
                  <a:pt x="323164" y="8875505"/>
                </a:lnTo>
                <a:lnTo>
                  <a:pt x="323164" y="8875517"/>
                </a:lnTo>
                <a:lnTo>
                  <a:pt x="323164" y="10453209"/>
                </a:lnTo>
                <a:cubicBezTo>
                  <a:pt x="323164" y="10453212"/>
                  <a:pt x="178479" y="10453215"/>
                  <a:pt x="0" y="10453215"/>
                </a:cubicBezTo>
                <a:lnTo>
                  <a:pt x="0" y="0"/>
                </a:lnTo>
                <a:close/>
              </a:path>
              <a:path w="323164" h="10453215" fill="none">
                <a:moveTo>
                  <a:pt x="0" y="0"/>
                </a:moveTo>
                <a:lnTo>
                  <a:pt x="323164" y="6"/>
                </a:lnTo>
                <a:lnTo>
                  <a:pt x="323164" y="8875505"/>
                </a:lnTo>
                <a:lnTo>
                  <a:pt x="323164" y="8875517"/>
                </a:lnTo>
                <a:lnTo>
                  <a:pt x="323164" y="10453209"/>
                </a:lnTo>
                <a:cubicBezTo>
                  <a:pt x="323164" y="10453212"/>
                  <a:pt x="178479" y="10453215"/>
                  <a:pt x="0" y="10453215"/>
                </a:cubicBezTo>
              </a:path>
            </a:pathLst>
          </a:cu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748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942D6B-66E3-43BD-3C0D-453524653B10}"/>
              </a:ext>
            </a:extLst>
          </p:cNvPr>
          <p:cNvSpPr/>
          <p:nvPr/>
        </p:nvSpPr>
        <p:spPr>
          <a:xfrm>
            <a:off x="6623702" y="2252830"/>
            <a:ext cx="1688707" cy="13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Inflācija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783BD6-B055-8221-7567-F9D78AEE82A4}"/>
              </a:ext>
            </a:extLst>
          </p:cNvPr>
          <p:cNvSpPr txBox="1"/>
          <p:nvPr/>
        </p:nvSpPr>
        <p:spPr>
          <a:xfrm>
            <a:off x="4618397" y="362104"/>
            <a:ext cx="7013163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K</a:t>
            </a:r>
            <a:r>
              <a:rPr kumimoji="0" lang="lv-LV" sz="2400" b="1" i="0" u="none" strike="noStrike" kern="1200" cap="none" spc="0" normalizeH="0" baseline="0" noProof="0" err="1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ietekmē tarifu maksu?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79A837-AE4A-218B-2FAF-A974A843B7C1}"/>
              </a:ext>
            </a:extLst>
          </p:cNvPr>
          <p:cNvCxnSpPr>
            <a:cxnSpLocks/>
          </p:cNvCxnSpPr>
          <p:nvPr/>
        </p:nvCxnSpPr>
        <p:spPr>
          <a:xfrm flipH="1">
            <a:off x="7262037" y="786725"/>
            <a:ext cx="4369524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C60127-60B4-1B14-07B9-C8EF212CBF1C}"/>
              </a:ext>
            </a:extLst>
          </p:cNvPr>
          <p:cNvCxnSpPr>
            <a:cxnSpLocks/>
          </p:cNvCxnSpPr>
          <p:nvPr/>
        </p:nvCxnSpPr>
        <p:spPr>
          <a:xfrm>
            <a:off x="9800839" y="3664199"/>
            <a:ext cx="0" cy="50109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2FB1C7-7B6E-5F65-D871-B1C4AD666AA8}"/>
              </a:ext>
            </a:extLst>
          </p:cNvPr>
          <p:cNvSpPr txBox="1"/>
          <p:nvPr/>
        </p:nvSpPr>
        <p:spPr>
          <a:xfrm>
            <a:off x="2529839" y="3643372"/>
            <a:ext cx="463295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400" b="1">
                <a:solidFill>
                  <a:schemeClr val="accent2"/>
                </a:solidFill>
              </a:rPr>
              <a:t>Ietekme: 20,4 milj. eiro zaudējumi 2022. gadā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7DA51A-7170-1A8B-A18E-151C68E35CA9}"/>
              </a:ext>
            </a:extLst>
          </p:cNvPr>
          <p:cNvSpPr/>
          <p:nvPr/>
        </p:nvSpPr>
        <p:spPr>
          <a:xfrm>
            <a:off x="8524680" y="4709979"/>
            <a:ext cx="2304900" cy="18199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38F41-6201-4FBA-97B7-13F4A4A3AAA7}"/>
              </a:ext>
            </a:extLst>
          </p:cNvPr>
          <p:cNvSpPr txBox="1"/>
          <p:nvPr/>
        </p:nvSpPr>
        <p:spPr>
          <a:xfrm>
            <a:off x="8524680" y="5546639"/>
            <a:ext cx="2304900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Kopš 2016. gada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tarifs nav celts! 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2020. g. –  samazināts!</a:t>
            </a:r>
          </a:p>
        </p:txBody>
      </p:sp>
      <p:pic>
        <p:nvPicPr>
          <p:cNvPr id="17" name="Graphic 16" descr="Information with solid fill">
            <a:extLst>
              <a:ext uri="{FF2B5EF4-FFF2-40B4-BE49-F238E27FC236}">
                <a16:creationId xmlns:a16="http://schemas.microsoft.com/office/drawing/2014/main" id="{6EFA0351-0085-F435-019D-4F947B3F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86675" y="4885120"/>
            <a:ext cx="580909" cy="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3C03EB-3350-BBAD-D883-EA70177F9150}"/>
              </a:ext>
            </a:extLst>
          </p:cNvPr>
          <p:cNvSpPr txBox="1"/>
          <p:nvPr/>
        </p:nvSpPr>
        <p:spPr>
          <a:xfrm>
            <a:off x="1850571" y="362104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EFEKTIVITĀTES un KVALITĀTES ietekme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87D0CB-6836-5016-03FA-854B37493B87}"/>
              </a:ext>
            </a:extLst>
          </p:cNvPr>
          <p:cNvCxnSpPr>
            <a:cxnSpLocks/>
          </p:cNvCxnSpPr>
          <p:nvPr/>
        </p:nvCxnSpPr>
        <p:spPr>
          <a:xfrm flipH="1">
            <a:off x="2863516" y="786725"/>
            <a:ext cx="8768045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5A73A03-67DD-0420-BFA3-97FA92A5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1"/>
            <a:ext cx="6773011" cy="424537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CCC1E5-F58E-8CB8-EDF2-EB23E387A600}"/>
              </a:ext>
            </a:extLst>
          </p:cNvPr>
          <p:cNvCxnSpPr>
            <a:cxnSpLocks/>
          </p:cNvCxnSpPr>
          <p:nvPr/>
        </p:nvCxnSpPr>
        <p:spPr>
          <a:xfrm flipV="1">
            <a:off x="3867150" y="3267251"/>
            <a:ext cx="4486275" cy="504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6856325-BA18-E0CB-B391-303DE2E38D28}"/>
              </a:ext>
            </a:extLst>
          </p:cNvPr>
          <p:cNvSpPr/>
          <p:nvPr/>
        </p:nvSpPr>
        <p:spPr>
          <a:xfrm>
            <a:off x="7345013" y="3429000"/>
            <a:ext cx="1294162" cy="357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+44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milj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14%</a:t>
            </a:r>
          </a:p>
        </p:txBody>
      </p:sp>
    </p:spTree>
    <p:extLst>
      <p:ext uri="{BB962C8B-B14F-4D97-AF65-F5344CB8AC3E}">
        <p14:creationId xmlns:p14="http://schemas.microsoft.com/office/powerpoint/2010/main" val="98798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9A3440-20E9-653D-4BB2-7CC128A5F702}"/>
              </a:ext>
            </a:extLst>
          </p:cNvPr>
          <p:cNvSpPr/>
          <p:nvPr/>
        </p:nvSpPr>
        <p:spPr>
          <a:xfrm>
            <a:off x="6435359" y="3802185"/>
            <a:ext cx="48553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>
                <a:schemeClr val="accent3"/>
              </a:buClr>
            </a:pPr>
            <a:r>
              <a:rPr lang="lv-LV" sz="1400" b="1">
                <a:solidFill>
                  <a:schemeClr val="tx1"/>
                </a:solidFill>
              </a:rPr>
              <a:t>Zaudējumi: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2022.gadā – 20,4 milj. EUR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2023.gada 1. pusgads – 6,6 milj. EUR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endParaRPr lang="lv-LV" sz="1400">
              <a:solidFill>
                <a:schemeClr val="tx1"/>
              </a:solidFill>
            </a:endParaRPr>
          </a:p>
          <a:p>
            <a:pPr algn="just">
              <a:buClr>
                <a:schemeClr val="accent3"/>
              </a:buClr>
            </a:pPr>
            <a:r>
              <a:rPr lang="lv-LV" sz="1400" b="1">
                <a:solidFill>
                  <a:schemeClr val="tx1"/>
                </a:solidFill>
              </a:rPr>
              <a:t>MK lēmumu rezultāts: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Valsts atbalsts elektroenerģijas cenai &gt; 160 EUR/ </a:t>
            </a:r>
            <a:r>
              <a:rPr lang="lv-LV" sz="1400" err="1">
                <a:solidFill>
                  <a:schemeClr val="tx1"/>
                </a:solidFill>
              </a:rPr>
              <a:t>MWh</a:t>
            </a:r>
            <a:endParaRPr lang="lv-LV" sz="1400">
              <a:solidFill>
                <a:schemeClr val="tx1"/>
              </a:solidFill>
            </a:endParaRP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Fiksēta elektroenerģijas cena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Samazināta iepriekšējo tarifu noviržu vērtība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Regulatīvais periods pagarināts no 2,5 uz 4,5 gadiem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Fiksētās komponentes īpatsvars no 70% uz 51%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Konkurētspēja Baltijā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400">
                <a:solidFill>
                  <a:schemeClr val="tx1"/>
                </a:solidFill>
              </a:rPr>
              <a:t>Ražotāju tarifam līdzšinējā pieeja</a:t>
            </a: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endParaRPr lang="lv-LV" sz="1400">
              <a:solidFill>
                <a:schemeClr val="tx1"/>
              </a:solidFill>
            </a:endParaRPr>
          </a:p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endParaRPr lang="lv-LV" sz="14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177A8-1F2D-4AFC-C3F7-6E21559A4AF3}"/>
              </a:ext>
            </a:extLst>
          </p:cNvPr>
          <p:cNvSpPr txBox="1"/>
          <p:nvPr/>
        </p:nvSpPr>
        <p:spPr>
          <a:xfrm>
            <a:off x="1850571" y="350434"/>
            <a:ext cx="9780989" cy="4262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T</a:t>
            </a:r>
            <a:r>
              <a:rPr kumimoji="0" lang="lv-LV" sz="2400" b="1" i="0" u="none" strike="noStrike" kern="1200" cap="none" spc="0" normalizeH="0" baseline="0" noProof="0" err="1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arifa</a:t>
            </a:r>
            <a:r>
              <a:rPr kumimoji="0" lang="lv-LV" sz="2400" b="1" i="0" u="none" strike="noStrike" kern="1200" cap="none" spc="0" normalizeH="0" baseline="0" noProof="0">
                <a:ln>
                  <a:noFill/>
                </a:ln>
                <a:solidFill>
                  <a:srgbClr val="063C7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pieauguma iemesli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319F63-08E1-1041-62C9-2BFFF7660698}"/>
              </a:ext>
            </a:extLst>
          </p:cNvPr>
          <p:cNvCxnSpPr>
            <a:cxnSpLocks/>
          </p:cNvCxnSpPr>
          <p:nvPr/>
        </p:nvCxnSpPr>
        <p:spPr>
          <a:xfrm flipH="1" flipV="1">
            <a:off x="7706042" y="776641"/>
            <a:ext cx="3925519" cy="1008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D3447AC-68EE-BED4-327D-5E2901B1F67D}"/>
              </a:ext>
            </a:extLst>
          </p:cNvPr>
          <p:cNvGraphicFramePr>
            <a:graphicFrameLocks/>
          </p:cNvGraphicFramePr>
          <p:nvPr/>
        </p:nvGraphicFramePr>
        <p:xfrm>
          <a:off x="5882005" y="1151014"/>
          <a:ext cx="4572000" cy="250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3AC2B16-6B98-D359-8592-B8A685A8F935}"/>
              </a:ext>
            </a:extLst>
          </p:cNvPr>
          <p:cNvGraphicFramePr>
            <a:graphicFrameLocks/>
          </p:cNvGraphicFramePr>
          <p:nvPr/>
        </p:nvGraphicFramePr>
        <p:xfrm>
          <a:off x="577516" y="1461499"/>
          <a:ext cx="4956508" cy="408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B82BEB-9C10-FB78-B1B7-5DA861BAC6C9}"/>
              </a:ext>
            </a:extLst>
          </p:cNvPr>
          <p:cNvCxnSpPr>
            <a:cxnSpLocks/>
          </p:cNvCxnSpPr>
          <p:nvPr/>
        </p:nvCxnSpPr>
        <p:spPr>
          <a:xfrm flipV="1">
            <a:off x="1927996" y="3106758"/>
            <a:ext cx="2530207" cy="41226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92C51D4-7B39-F278-86D7-F0476308A4CE}"/>
              </a:ext>
            </a:extLst>
          </p:cNvPr>
          <p:cNvSpPr/>
          <p:nvPr/>
        </p:nvSpPr>
        <p:spPr>
          <a:xfrm>
            <a:off x="4468628" y="3130832"/>
            <a:ext cx="1294162" cy="357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>
                <a:solidFill>
                  <a:schemeClr val="bg1"/>
                </a:solidFill>
              </a:rPr>
              <a:t>+65 </a:t>
            </a:r>
            <a:r>
              <a:rPr lang="lv-LV" sz="1400" b="1" err="1">
                <a:solidFill>
                  <a:schemeClr val="bg1"/>
                </a:solidFill>
              </a:rPr>
              <a:t>milj</a:t>
            </a:r>
            <a:r>
              <a:rPr lang="lv-LV" sz="1400" b="1">
                <a:solidFill>
                  <a:schemeClr val="bg1"/>
                </a:solidFill>
              </a:rPr>
              <a:t>, 22%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94094-D7E0-2CE7-4CB0-02903EFCB554}"/>
              </a:ext>
            </a:extLst>
          </p:cNvPr>
          <p:cNvSpPr/>
          <p:nvPr/>
        </p:nvSpPr>
        <p:spPr>
          <a:xfrm>
            <a:off x="730988" y="5471764"/>
            <a:ext cx="2074156" cy="52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>
                <a:solidFill>
                  <a:schemeClr val="tx2"/>
                </a:solidFill>
              </a:rPr>
              <a:t>Iepriekš </a:t>
            </a:r>
          </a:p>
          <a:p>
            <a:pPr algn="ctr"/>
            <a:r>
              <a:rPr lang="lv-LV" sz="1200">
                <a:solidFill>
                  <a:schemeClr val="tx2"/>
                </a:solidFill>
              </a:rPr>
              <a:t>(kopš 2020.gada)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C8C5D-6121-3CA7-C40C-C4B46BE4F470}"/>
              </a:ext>
            </a:extLst>
          </p:cNvPr>
          <p:cNvSpPr/>
          <p:nvPr/>
        </p:nvSpPr>
        <p:spPr>
          <a:xfrm>
            <a:off x="2132575" y="5471763"/>
            <a:ext cx="2074156" cy="52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>
                <a:solidFill>
                  <a:schemeClr val="tx2"/>
                </a:solidFill>
              </a:rPr>
              <a:t>Sākotnēji iesniegts (Nov.2022)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9D9D-EB3E-B2B2-B3C6-79D96EC58768}"/>
              </a:ext>
            </a:extLst>
          </p:cNvPr>
          <p:cNvSpPr/>
          <p:nvPr/>
        </p:nvSpPr>
        <p:spPr>
          <a:xfrm>
            <a:off x="3688634" y="5471762"/>
            <a:ext cx="2074156" cy="52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>
                <a:solidFill>
                  <a:schemeClr val="tx2"/>
                </a:solidFill>
              </a:rPr>
              <a:t>Apstiprināts </a:t>
            </a:r>
          </a:p>
          <a:p>
            <a:pPr algn="ctr"/>
            <a:r>
              <a:rPr lang="lv-LV" sz="1200">
                <a:solidFill>
                  <a:schemeClr val="tx2"/>
                </a:solidFill>
              </a:rPr>
              <a:t>(spēkā no 01.07.2023)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0F35C1-1866-741D-BDD7-88609C6F948B}"/>
              </a:ext>
            </a:extLst>
          </p:cNvPr>
          <p:cNvCxnSpPr>
            <a:cxnSpLocks/>
          </p:cNvCxnSpPr>
          <p:nvPr/>
        </p:nvCxnSpPr>
        <p:spPr>
          <a:xfrm>
            <a:off x="3148474" y="2281714"/>
            <a:ext cx="1320154" cy="6475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20F93F6-819F-EC47-8545-D5810DE12471}"/>
              </a:ext>
            </a:extLst>
          </p:cNvPr>
          <p:cNvSpPr/>
          <p:nvPr/>
        </p:nvSpPr>
        <p:spPr>
          <a:xfrm>
            <a:off x="1927996" y="2405139"/>
            <a:ext cx="1340716" cy="3578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>
                <a:solidFill>
                  <a:schemeClr val="bg1"/>
                </a:solidFill>
              </a:rPr>
              <a:t>-118 </a:t>
            </a:r>
            <a:r>
              <a:rPr lang="lv-LV" sz="1400" b="1" err="1">
                <a:solidFill>
                  <a:schemeClr val="bg1"/>
                </a:solidFill>
              </a:rPr>
              <a:t>milj</a:t>
            </a:r>
            <a:r>
              <a:rPr lang="lv-LV" sz="1400" b="1">
                <a:solidFill>
                  <a:schemeClr val="bg1"/>
                </a:solidFill>
              </a:rPr>
              <a:t>, 25%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858A31-AD04-5746-62A2-10F9A2268F75}"/>
              </a:ext>
            </a:extLst>
          </p:cNvPr>
          <p:cNvSpPr/>
          <p:nvPr/>
        </p:nvSpPr>
        <p:spPr>
          <a:xfrm>
            <a:off x="7706042" y="2047810"/>
            <a:ext cx="980758" cy="67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>
                <a:solidFill>
                  <a:schemeClr val="accent2"/>
                </a:solidFill>
              </a:rPr>
              <a:t>65 milj.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6577CA-28D7-5EFF-7779-5379F7488E99}"/>
              </a:ext>
            </a:extLst>
          </p:cNvPr>
          <p:cNvSpPr/>
          <p:nvPr/>
        </p:nvSpPr>
        <p:spPr>
          <a:xfrm>
            <a:off x="783224" y="6170687"/>
            <a:ext cx="5537096" cy="521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lv-LV" sz="1400" b="1">
                <a:solidFill>
                  <a:schemeClr val="tx1"/>
                </a:solidFill>
              </a:rPr>
              <a:t>Darbības efektivitātes programmas ietekme: </a:t>
            </a:r>
            <a:r>
              <a:rPr lang="lv-LV" sz="1400" b="1">
                <a:solidFill>
                  <a:schemeClr val="accent5"/>
                </a:solidFill>
              </a:rPr>
              <a:t>izmaksu samazinājums 40 </a:t>
            </a:r>
            <a:r>
              <a:rPr lang="lv-LV" sz="1400" b="1" err="1">
                <a:solidFill>
                  <a:schemeClr val="accent5"/>
                </a:solidFill>
              </a:rPr>
              <a:t>mlj</a:t>
            </a:r>
            <a:r>
              <a:rPr lang="lv-LV" sz="1400" b="1">
                <a:solidFill>
                  <a:schemeClr val="accent5"/>
                </a:solidFill>
              </a:rPr>
              <a:t>. EUR/gadā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8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9E1D-21F0-F471-5E18-5304C155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26" y="1158676"/>
            <a:ext cx="8137525" cy="107721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3200" b="1">
                <a:solidFill>
                  <a:srgbClr val="063C76"/>
                </a:solidFill>
                <a:latin typeface="Arial" panose="020B0604020202020204"/>
              </a:rPr>
              <a:t>Kāpēc tik straujš pieaugums mājsaimniecībām?</a:t>
            </a:r>
            <a:endParaRPr kumimoji="0" lang="lv-LV" sz="32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1A1F0B-A233-70C3-D65E-DAF7505B7738}"/>
              </a:ext>
            </a:extLst>
          </p:cNvPr>
          <p:cNvSpPr/>
          <p:nvPr/>
        </p:nvSpPr>
        <p:spPr>
          <a:xfrm>
            <a:off x="2498651" y="3116134"/>
            <a:ext cx="3817089" cy="1679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/>
              <a:t>Sadales pakalpojuma kopējais izmaksu pieaugums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6BFCC-08C3-9327-7924-841505B4A0DB}"/>
              </a:ext>
            </a:extLst>
          </p:cNvPr>
          <p:cNvSpPr/>
          <p:nvPr/>
        </p:nvSpPr>
        <p:spPr>
          <a:xfrm>
            <a:off x="6790660" y="3116134"/>
            <a:ext cx="3817089" cy="16799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/>
              <a:t>Tarifu struktūras maiņa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1013DBC-70ED-F132-2A00-E1F2E88CAA94}"/>
              </a:ext>
            </a:extLst>
          </p:cNvPr>
          <p:cNvSpPr/>
          <p:nvPr/>
        </p:nvSpPr>
        <p:spPr>
          <a:xfrm>
            <a:off x="6198782" y="2361086"/>
            <a:ext cx="723014" cy="531367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70B-5D38-E2DC-8E84-283A815FFDAF}"/>
              </a:ext>
            </a:extLst>
          </p:cNvPr>
          <p:cNvSpPr txBox="1"/>
          <p:nvPr/>
        </p:nvSpPr>
        <p:spPr>
          <a:xfrm>
            <a:off x="2498651" y="4848982"/>
            <a:ext cx="3817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lnSpc>
                <a:spcPts val="25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  <a:defRPr sz="1600"/>
            </a:lvl1pPr>
          </a:lstStyle>
          <a:p>
            <a:pPr algn="l">
              <a:lnSpc>
                <a:spcPct val="100000"/>
              </a:lnSpc>
            </a:pPr>
            <a:r>
              <a:rPr lang="lv-LV" sz="1400"/>
              <a:t>65 milj. EUR gadā pieaugums visiem ST klientiem kopā, salīdzinot ar iepriekšējo tarifu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675F7-9455-C14C-F61B-B29CFB4A1C48}"/>
              </a:ext>
            </a:extLst>
          </p:cNvPr>
          <p:cNvSpPr txBox="1"/>
          <p:nvPr/>
        </p:nvSpPr>
        <p:spPr>
          <a:xfrm>
            <a:off x="6790659" y="4848982"/>
            <a:ext cx="381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lnSpc>
                <a:spcPts val="25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  <a:defRPr sz="1600"/>
            </a:lvl1pPr>
          </a:lstStyle>
          <a:p>
            <a:pPr algn="l">
              <a:lnSpc>
                <a:spcPct val="100000"/>
              </a:lnSpc>
            </a:pPr>
            <a:r>
              <a:rPr lang="lv-LV" sz="1400"/>
              <a:t>Vienlīdzīga pieeja pret visiem sistēmas lietotājiem, neatkarīgi no juridiskā statusa</a:t>
            </a:r>
          </a:p>
          <a:p>
            <a:pPr algn="l">
              <a:lnSpc>
                <a:spcPct val="100000"/>
              </a:lnSpc>
            </a:pPr>
            <a:r>
              <a:rPr lang="lv-LV" sz="1400"/>
              <a:t>Fiksētās un mainīgās daļas līdzsvarošana, tuvināšana faktiskajai izmaksu struktūrai</a:t>
            </a:r>
          </a:p>
        </p:txBody>
      </p:sp>
    </p:spTree>
    <p:extLst>
      <p:ext uri="{BB962C8B-B14F-4D97-AF65-F5344CB8AC3E}">
        <p14:creationId xmlns:p14="http://schemas.microsoft.com/office/powerpoint/2010/main" val="394465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6EFDBC14-E6AA-6BBC-7277-2541D5C24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9290514" y="3058883"/>
            <a:ext cx="1043631" cy="104363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29A1CB0B-E03F-93C4-37D1-1A2D9CA1A0FF}"/>
              </a:ext>
            </a:extLst>
          </p:cNvPr>
          <p:cNvGrpSpPr/>
          <p:nvPr/>
        </p:nvGrpSpPr>
        <p:grpSpPr>
          <a:xfrm>
            <a:off x="7470132" y="3023269"/>
            <a:ext cx="1053880" cy="1337405"/>
            <a:chOff x="6576727" y="2851451"/>
            <a:chExt cx="1053880" cy="1395723"/>
          </a:xfrm>
          <a:solidFill>
            <a:schemeClr val="accent5"/>
          </a:solidFill>
        </p:grpSpPr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83EF9C0E-6984-AD54-118E-F7E39AD35DC5}"/>
                </a:ext>
              </a:extLst>
            </p:cNvPr>
            <p:cNvSpPr/>
            <p:nvPr/>
          </p:nvSpPr>
          <p:spPr>
            <a:xfrm>
              <a:off x="6586977" y="3851165"/>
              <a:ext cx="1043630" cy="396009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79F7BA00-DB77-854C-135A-DE931E12094F}"/>
                </a:ext>
              </a:extLst>
            </p:cNvPr>
            <p:cNvSpPr/>
            <p:nvPr/>
          </p:nvSpPr>
          <p:spPr>
            <a:xfrm>
              <a:off x="6586977" y="3335325"/>
              <a:ext cx="1043630" cy="39601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14BD11CE-CA2A-FE41-F4F9-30988BB140EC}"/>
                </a:ext>
              </a:extLst>
            </p:cNvPr>
            <p:cNvSpPr/>
            <p:nvPr/>
          </p:nvSpPr>
          <p:spPr>
            <a:xfrm>
              <a:off x="6576727" y="2851451"/>
              <a:ext cx="1043630" cy="39601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F938F51E-77EE-23BD-BDE4-40FA2C29A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86548" y="3150150"/>
            <a:ext cx="926989" cy="9269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9CCA741-D1A9-B490-9251-7022D9FA31BC}"/>
              </a:ext>
            </a:extLst>
          </p:cNvPr>
          <p:cNvSpPr/>
          <p:nvPr/>
        </p:nvSpPr>
        <p:spPr>
          <a:xfrm>
            <a:off x="4443579" y="1631315"/>
            <a:ext cx="3193996" cy="4734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SPRIEGUMA PAKĀPE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57970825-341C-1EF2-75B3-AEF7304F85D4}"/>
              </a:ext>
            </a:extLst>
          </p:cNvPr>
          <p:cNvSpPr/>
          <p:nvPr/>
        </p:nvSpPr>
        <p:spPr>
          <a:xfrm>
            <a:off x="4774384" y="3745199"/>
            <a:ext cx="1043630" cy="58843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CD1998C7-9135-6BA5-5768-CD3759DD94B9}"/>
              </a:ext>
            </a:extLst>
          </p:cNvPr>
          <p:cNvSpPr/>
          <p:nvPr/>
        </p:nvSpPr>
        <p:spPr>
          <a:xfrm>
            <a:off x="4774384" y="3023269"/>
            <a:ext cx="1043630" cy="56863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1" name="Grafika 27">
            <a:extLst>
              <a:ext uri="{FF2B5EF4-FFF2-40B4-BE49-F238E27FC236}">
                <a16:creationId xmlns:a16="http://schemas.microsoft.com/office/drawing/2014/main" id="{0642D3F4-DD69-7236-662D-0DC3F7528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81823" y="3079874"/>
            <a:ext cx="959540" cy="959540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9ECE825C-C430-D7B1-DD7B-7A4B70A90DED}"/>
              </a:ext>
            </a:extLst>
          </p:cNvPr>
          <p:cNvSpPr/>
          <p:nvPr/>
        </p:nvSpPr>
        <p:spPr>
          <a:xfrm>
            <a:off x="2443207" y="3300210"/>
            <a:ext cx="1043630" cy="77692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2" name="Grafika 26">
            <a:extLst>
              <a:ext uri="{FF2B5EF4-FFF2-40B4-BE49-F238E27FC236}">
                <a16:creationId xmlns:a16="http://schemas.microsoft.com/office/drawing/2014/main" id="{D5A2CFE2-3CE3-DEA1-8171-4AAE1E5660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09110" y="3178372"/>
            <a:ext cx="888527" cy="8885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1837E3F-AB3E-7BF4-897B-005A0DA781E6}"/>
              </a:ext>
            </a:extLst>
          </p:cNvPr>
          <p:cNvSpPr/>
          <p:nvPr/>
        </p:nvSpPr>
        <p:spPr>
          <a:xfrm>
            <a:off x="7897950" y="4396204"/>
            <a:ext cx="3828760" cy="66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Zemsprieguma līnijas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>
                <a:solidFill>
                  <a:schemeClr val="tx2"/>
                </a:solidFill>
                <a:latin typeface="Arial" panose="020B0604020202020204"/>
              </a:rPr>
              <a:t>74% izmaksu</a:t>
            </a: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70CCBD-4730-1AF6-EDE6-40FDDE47607A}"/>
              </a:ext>
            </a:extLst>
          </p:cNvPr>
          <p:cNvSpPr/>
          <p:nvPr/>
        </p:nvSpPr>
        <p:spPr>
          <a:xfrm>
            <a:off x="5352764" y="4415891"/>
            <a:ext cx="2117368" cy="66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>
                <a:solidFill>
                  <a:schemeClr val="tx2"/>
                </a:solidFill>
                <a:latin typeface="Arial" panose="020B0604020202020204"/>
              </a:rPr>
              <a:t>Zemsprieguma kopnes</a:t>
            </a:r>
          </a:p>
          <a:p>
            <a:pPr algn="ctr"/>
            <a:r>
              <a:rPr lang="lv-LV" sz="1400" b="1">
                <a:solidFill>
                  <a:schemeClr val="tx2"/>
                </a:solidFill>
                <a:latin typeface="Arial" panose="020B0604020202020204"/>
              </a:rPr>
              <a:t>15% izmaksu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4504B24-B605-2524-BE74-BB36A51D9865}"/>
              </a:ext>
            </a:extLst>
          </p:cNvPr>
          <p:cNvSpPr/>
          <p:nvPr/>
        </p:nvSpPr>
        <p:spPr>
          <a:xfrm>
            <a:off x="3142477" y="4415891"/>
            <a:ext cx="1994516" cy="66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Vidsprieguma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līnijas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9% izmaksu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E65E34-2C2D-288D-BA2D-093B90578206}"/>
              </a:ext>
            </a:extLst>
          </p:cNvPr>
          <p:cNvSpPr/>
          <p:nvPr/>
        </p:nvSpPr>
        <p:spPr>
          <a:xfrm>
            <a:off x="773701" y="4396203"/>
            <a:ext cx="2135365" cy="66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Vidsprieguma</a:t>
            </a:r>
            <a:r>
              <a:rPr kumimoji="0" lang="lv-LV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kopnes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400" b="1">
                <a:solidFill>
                  <a:schemeClr val="tx2"/>
                </a:solidFill>
                <a:latin typeface="Arial" panose="020B0604020202020204"/>
              </a:rPr>
              <a:t>2% izmaksu</a:t>
            </a:r>
            <a:endParaRPr kumimoji="0" lang="lv-LV" sz="14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999614-B95F-08B5-DAD6-5B9A9B0783F9}"/>
              </a:ext>
            </a:extLst>
          </p:cNvPr>
          <p:cNvSpPr txBox="1"/>
          <p:nvPr/>
        </p:nvSpPr>
        <p:spPr>
          <a:xfrm>
            <a:off x="2573566" y="2089335"/>
            <a:ext cx="6886822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sz="1600"/>
              <a:t>Sprieguma pakāpei samazinoties, sistēmas uzturēšanas izmaksas pieaug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B78741B-CA95-504D-E049-0F59888CD0D3}"/>
              </a:ext>
            </a:extLst>
          </p:cNvPr>
          <p:cNvSpPr/>
          <p:nvPr/>
        </p:nvSpPr>
        <p:spPr>
          <a:xfrm>
            <a:off x="10133787" y="5177614"/>
            <a:ext cx="1754702" cy="16801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>
              <a:defRPr/>
            </a:pPr>
            <a:r>
              <a:rPr lang="lv-LV" b="1">
                <a:solidFill>
                  <a:schemeClr val="accent5"/>
                </a:solidFill>
                <a:latin typeface="Arial" panose="020B0604020202020204"/>
              </a:rPr>
              <a:t>984 tūkst.</a:t>
            </a:r>
            <a:endParaRPr kumimoji="0" lang="lv-LV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Privātpersonu </a:t>
            </a:r>
            <a:r>
              <a:rPr lang="lv-LV" sz="1400" err="1">
                <a:solidFill>
                  <a:schemeClr val="tx2"/>
                </a:solidFill>
                <a:latin typeface="Arial" panose="020B0604020202020204"/>
              </a:rPr>
              <a:t>pieslēgumi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646BC8-BDA3-3E77-3D11-55AF03A57262}"/>
              </a:ext>
            </a:extLst>
          </p:cNvPr>
          <p:cNvSpPr/>
          <p:nvPr/>
        </p:nvSpPr>
        <p:spPr>
          <a:xfrm>
            <a:off x="7635595" y="5177615"/>
            <a:ext cx="2117368" cy="16801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>
              <a:defRPr/>
            </a:pPr>
            <a:r>
              <a:rPr lang="lv-LV" b="1">
                <a:solidFill>
                  <a:schemeClr val="accent5"/>
                </a:solidFill>
                <a:latin typeface="Arial" panose="020B0604020202020204"/>
              </a:rPr>
              <a:t>113 tūkst.</a:t>
            </a:r>
            <a:endParaRPr lang="lv-LV" b="1">
              <a:solidFill>
                <a:schemeClr val="accent5"/>
              </a:solidFill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Juridisko personu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pieslēgumi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nelieli biroji, pakalpojumu sniedzēji</a:t>
            </a:r>
            <a:endParaRPr lang="lv-LV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A460E8A-CD43-760C-CD3C-ABC45C8A3C18}"/>
              </a:ext>
            </a:extLst>
          </p:cNvPr>
          <p:cNvSpPr/>
          <p:nvPr/>
        </p:nvSpPr>
        <p:spPr>
          <a:xfrm>
            <a:off x="5526310" y="5177616"/>
            <a:ext cx="1700729" cy="16801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>
              <a:defRPr/>
            </a:pPr>
            <a:r>
              <a:rPr lang="lv-LV" b="1">
                <a:solidFill>
                  <a:schemeClr val="accent5"/>
                </a:solidFill>
                <a:latin typeface="Arial" panose="020B0604020202020204"/>
                <a:cs typeface="Arial"/>
              </a:rPr>
              <a:t>8 335</a:t>
            </a:r>
            <a:endParaRPr lang="lv-LV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Juridisko personu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pieslēgumi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biroju ēkas, lielveikali, nelielas ražotnes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9D766E5-E0FF-B66C-5032-75789793286F}"/>
              </a:ext>
            </a:extLst>
          </p:cNvPr>
          <p:cNvSpPr/>
          <p:nvPr/>
        </p:nvSpPr>
        <p:spPr>
          <a:xfrm>
            <a:off x="2982388" y="5177616"/>
            <a:ext cx="2135366" cy="168017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>
              <a:defRPr/>
            </a:pPr>
            <a:r>
              <a:rPr lang="lv-LV" b="1">
                <a:solidFill>
                  <a:schemeClr val="accent5"/>
                </a:solidFill>
                <a:latin typeface="Arial" panose="020B0604020202020204"/>
              </a:rPr>
              <a:t>1 316</a:t>
            </a:r>
            <a:endParaRPr kumimoji="0" lang="lv-LV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Juridisko personu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pieslēgumi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vidēji un lieli energoietilpīgi uzņēmumi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07DE49-29B4-6D0E-70E1-74ABBC0AEDA0}"/>
              </a:ext>
            </a:extLst>
          </p:cNvPr>
          <p:cNvSpPr/>
          <p:nvPr/>
        </p:nvSpPr>
        <p:spPr>
          <a:xfrm>
            <a:off x="986156" y="5177616"/>
            <a:ext cx="1710457" cy="1680176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lv-LV" b="1">
                <a:solidFill>
                  <a:schemeClr val="accent5"/>
                </a:solidFill>
                <a:latin typeface="Arial" panose="020B0604020202020204"/>
              </a:rPr>
              <a:t>152</a:t>
            </a:r>
            <a:endParaRPr lang="en-US">
              <a:solidFill>
                <a:schemeClr val="accent5"/>
              </a:solidFill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Juridisko personu </a:t>
            </a:r>
            <a:r>
              <a:rPr kumimoji="0" lang="lv-LV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pieslēgu</a:t>
            </a:r>
            <a:r>
              <a:rPr lang="lv-LV" sz="1400">
                <a:solidFill>
                  <a:schemeClr val="tx2"/>
                </a:solidFill>
                <a:latin typeface="Arial" panose="020B0604020202020204"/>
              </a:rPr>
              <a:t>mi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lieli energoietilpīgi uzņēmumi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06659396-04C4-7C5E-1F01-0A045399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36" y="385230"/>
            <a:ext cx="8137525" cy="424732"/>
          </a:xfrm>
        </p:spPr>
        <p:txBody>
          <a:bodyPr/>
          <a:lstStyle/>
          <a:p>
            <a:pPr algn="r"/>
            <a:r>
              <a:rPr lang="lv-LV" sz="2400"/>
              <a:t>Fiksēto tarifa maksas daļu nosaka </a:t>
            </a:r>
            <a:r>
              <a:rPr lang="lv-LV" sz="2400" err="1"/>
              <a:t>pieslēguma</a:t>
            </a:r>
            <a:r>
              <a:rPr lang="lv-LV" sz="2400"/>
              <a:t> veids</a:t>
            </a:r>
            <a:endParaRPr lang="lv-LV" sz="2400" b="0">
              <a:solidFill>
                <a:schemeClr val="tx2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95A4869-119F-D6E8-CC68-7DF35F19EE22}"/>
              </a:ext>
            </a:extLst>
          </p:cNvPr>
          <p:cNvCxnSpPr>
            <a:cxnSpLocks/>
          </p:cNvCxnSpPr>
          <p:nvPr/>
        </p:nvCxnSpPr>
        <p:spPr>
          <a:xfrm flipH="1">
            <a:off x="3972578" y="1131476"/>
            <a:ext cx="7717428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B64AF2D-6B98-AC6F-CF2C-5B7AD4995298}"/>
              </a:ext>
            </a:extLst>
          </p:cNvPr>
          <p:cNvSpPr txBox="1"/>
          <p:nvPr/>
        </p:nvSpPr>
        <p:spPr>
          <a:xfrm>
            <a:off x="6419057" y="725090"/>
            <a:ext cx="528862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2500"/>
              </a:lnSpc>
              <a:buClr>
                <a:schemeClr val="accent3"/>
              </a:buClr>
            </a:pPr>
            <a:r>
              <a:rPr lang="lv-LV" b="0">
                <a:solidFill>
                  <a:schemeClr val="tx2"/>
                </a:solidFill>
              </a:rPr>
              <a:t>(sprieguma pakāpe, konkrēti nepieciešamā jauda)</a:t>
            </a:r>
            <a:endParaRPr lang="lv-LV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B5F2E7-860F-3CDD-2CC8-4E45622E0F26}"/>
              </a:ext>
            </a:extLst>
          </p:cNvPr>
          <p:cNvCxnSpPr>
            <a:cxnSpLocks/>
          </p:cNvCxnSpPr>
          <p:nvPr/>
        </p:nvCxnSpPr>
        <p:spPr>
          <a:xfrm>
            <a:off x="2982388" y="4415891"/>
            <a:ext cx="0" cy="199394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EEE900-8B15-9C98-FA99-82F2A2861062}"/>
              </a:ext>
            </a:extLst>
          </p:cNvPr>
          <p:cNvCxnSpPr>
            <a:cxnSpLocks/>
          </p:cNvCxnSpPr>
          <p:nvPr/>
        </p:nvCxnSpPr>
        <p:spPr>
          <a:xfrm>
            <a:off x="5304478" y="4415891"/>
            <a:ext cx="0" cy="199394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EDF068-09FE-F480-08BE-32870B6BF0F8}"/>
              </a:ext>
            </a:extLst>
          </p:cNvPr>
          <p:cNvCxnSpPr>
            <a:cxnSpLocks/>
          </p:cNvCxnSpPr>
          <p:nvPr/>
        </p:nvCxnSpPr>
        <p:spPr>
          <a:xfrm>
            <a:off x="7562798" y="4415891"/>
            <a:ext cx="0" cy="1993944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44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49FE-5107-22A2-BB1B-BE66F8248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422" y="247662"/>
            <a:ext cx="9913623" cy="485584"/>
          </a:xfrm>
        </p:spPr>
        <p:txBody>
          <a:bodyPr/>
          <a:lstStyle/>
          <a:p>
            <a:r>
              <a:rPr lang="lv-LV"/>
              <a:t>Lietotāju pieprasītās jaudas un ieņēmumi pa sprieguma pakāpēm (0,4 </a:t>
            </a:r>
            <a:r>
              <a:rPr lang="lv-LV" err="1"/>
              <a:t>kV</a:t>
            </a:r>
            <a:r>
              <a:rPr lang="lv-LV"/>
              <a:t> līnijas)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3B82A-347A-030F-410E-DF5FD282216E}"/>
              </a:ext>
            </a:extLst>
          </p:cNvPr>
          <p:cNvSpPr txBox="1"/>
          <p:nvPr/>
        </p:nvSpPr>
        <p:spPr>
          <a:xfrm>
            <a:off x="1525201" y="6271127"/>
            <a:ext cx="991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3"/>
              </a:buClr>
              <a:buFont typeface="Wingdings 3" panose="05040102010807070707" pitchFamily="18" charset="2"/>
              <a:buChar char=""/>
            </a:pPr>
            <a:r>
              <a:rPr lang="lv-LV" sz="1200"/>
              <a:t> Zemspriegumā (0,4 </a:t>
            </a:r>
            <a:r>
              <a:rPr lang="lv-LV" sz="1200" err="1"/>
              <a:t>kV</a:t>
            </a:r>
            <a:r>
              <a:rPr lang="lv-LV" sz="1200"/>
              <a:t> līnijas) privātpersonu pieprasītā jauda iepriekš aizņēma 81%, bet ieņēmumi tikai 56% no kopējiem ZS līniju ieņēmumiem, šobrīd aizņem 77% jaudas un maksā 68%, būtībā privātpersonas joprojām daļēji tiek subsidētās no juridiskajām personām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3E9CCC-3F88-B7D6-13C8-752F673A7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65928"/>
              </p:ext>
            </p:extLst>
          </p:nvPr>
        </p:nvGraphicFramePr>
        <p:xfrm>
          <a:off x="1941477" y="829664"/>
          <a:ext cx="4721054" cy="264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54B6687-8C09-FC65-1B77-2981A355F2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495000"/>
              </p:ext>
            </p:extLst>
          </p:nvPr>
        </p:nvGraphicFramePr>
        <p:xfrm>
          <a:off x="6866823" y="73324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BB00964-2FC2-3B75-D677-783F6948BF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606365"/>
              </p:ext>
            </p:extLst>
          </p:nvPr>
        </p:nvGraphicFramePr>
        <p:xfrm>
          <a:off x="1792422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77EA6C8-C4A9-2DDA-B239-B5DA399D5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712825"/>
              </p:ext>
            </p:extLst>
          </p:nvPr>
        </p:nvGraphicFramePr>
        <p:xfrm>
          <a:off x="6662531" y="339540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9543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C2BDDEB1-703A-B600-012B-7DBB482CD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691876"/>
              </p:ext>
            </p:extLst>
          </p:nvPr>
        </p:nvGraphicFramePr>
        <p:xfrm>
          <a:off x="832631" y="1739601"/>
          <a:ext cx="5558009" cy="130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7534908-8BD5-560E-7BA9-E80D85F6E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636283"/>
              </p:ext>
            </p:extLst>
          </p:nvPr>
        </p:nvGraphicFramePr>
        <p:xfrm>
          <a:off x="832631" y="4212226"/>
          <a:ext cx="5558008" cy="130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7664FDE-E7B5-9320-92BA-12372DCF8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561452"/>
              </p:ext>
            </p:extLst>
          </p:nvPr>
        </p:nvGraphicFramePr>
        <p:xfrm>
          <a:off x="832631" y="3101506"/>
          <a:ext cx="5558008" cy="1306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4A4E9E-01D1-B7FE-13CE-AB428B372D16}"/>
              </a:ext>
            </a:extLst>
          </p:cNvPr>
          <p:cNvSpPr txBox="1"/>
          <p:nvPr/>
        </p:nvSpPr>
        <p:spPr>
          <a:xfrm>
            <a:off x="6600435" y="1905506"/>
            <a:ext cx="4895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 algn="just">
              <a:lnSpc>
                <a:spcPts val="2500"/>
              </a:lnSpc>
              <a:buClr>
                <a:schemeClr val="accent3"/>
              </a:buClr>
              <a:buFont typeface="Wingdings 3" panose="05040102010807070707" pitchFamily="18" charset="2"/>
              <a:buChar char=""/>
              <a:defRPr sz="1600"/>
            </a:lvl1pPr>
          </a:lstStyle>
          <a:p>
            <a:pPr algn="l">
              <a:lnSpc>
                <a:spcPct val="100000"/>
              </a:lnSpc>
            </a:pPr>
            <a:r>
              <a:rPr lang="lv-LV"/>
              <a:t>Tarifa aprēķinos tiek ņemta vērā </a:t>
            </a:r>
            <a:r>
              <a:rPr lang="lv-LV" err="1"/>
              <a:t>pieslēgumu</a:t>
            </a:r>
            <a:r>
              <a:rPr lang="lv-LV"/>
              <a:t> efektivitāte (patēriņš uz jaudas vienību), kā arī zudumu atšķirības sprieguma pakāpēs</a:t>
            </a:r>
          </a:p>
          <a:p>
            <a:pPr algn="l">
              <a:lnSpc>
                <a:spcPct val="100000"/>
              </a:lnSpc>
            </a:pPr>
            <a:endParaRPr lang="lv-LV"/>
          </a:p>
          <a:p>
            <a:pPr algn="l">
              <a:lnSpc>
                <a:spcPct val="100000"/>
              </a:lnSpc>
            </a:pPr>
            <a:r>
              <a:rPr lang="lv-LV"/>
              <a:t>Mājsaimniecības veido 90% tīkla objektu, noslogo 64% no tīkla jaudas un patērē 27% no elektroenerģijas.</a:t>
            </a:r>
          </a:p>
          <a:p>
            <a:pPr algn="l">
              <a:lnSpc>
                <a:spcPct val="100000"/>
              </a:lnSpc>
            </a:pPr>
            <a:endParaRPr lang="lv-LV"/>
          </a:p>
          <a:p>
            <a:pPr algn="l">
              <a:lnSpc>
                <a:spcPct val="100000"/>
              </a:lnSpc>
            </a:pPr>
            <a:r>
              <a:rPr lang="lv-LV"/>
              <a:t>Mājsaimniecības veido 56% sadales pakalpojuma nodrošināšanai nepieciešamo pamatoto izmaksu, vienlaikus sedzot 51% “Sadales tīkls” izmaksu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DA901-329A-9704-7343-1E6DAFD26FB0}"/>
              </a:ext>
            </a:extLst>
          </p:cNvPr>
          <p:cNvSpPr txBox="1"/>
          <p:nvPr/>
        </p:nvSpPr>
        <p:spPr>
          <a:xfrm>
            <a:off x="1993617" y="297908"/>
            <a:ext cx="9780989" cy="41453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D220"/>
              </a:buClr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063C76"/>
                </a:solidFill>
                <a:latin typeface="Arial" panose="020B0604020202020204"/>
              </a:rPr>
              <a:t>Kāpēc tik liels pieaugums mājsaimniecībām?</a:t>
            </a:r>
            <a:endParaRPr kumimoji="0" lang="lv-LV" sz="2400" b="1" i="0" u="none" strike="noStrike" kern="1200" cap="none" spc="0" normalizeH="0" baseline="0" noProof="0">
              <a:ln>
                <a:noFill/>
              </a:ln>
              <a:solidFill>
                <a:srgbClr val="063C7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813509-F08D-DFA7-2278-C578EDD056D9}"/>
              </a:ext>
            </a:extLst>
          </p:cNvPr>
          <p:cNvCxnSpPr>
            <a:cxnSpLocks/>
          </p:cNvCxnSpPr>
          <p:nvPr/>
        </p:nvCxnSpPr>
        <p:spPr>
          <a:xfrm flipH="1">
            <a:off x="4742121" y="786725"/>
            <a:ext cx="688944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0B0BE6-74B9-EE10-9B11-B4D01A873C0A}"/>
              </a:ext>
            </a:extLst>
          </p:cNvPr>
          <p:cNvCxnSpPr>
            <a:cxnSpLocks/>
          </p:cNvCxnSpPr>
          <p:nvPr/>
        </p:nvCxnSpPr>
        <p:spPr>
          <a:xfrm>
            <a:off x="3945647" y="2136508"/>
            <a:ext cx="0" cy="293812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ED059D-2123-E63C-5962-BE7F5C8CCE0F}"/>
              </a:ext>
            </a:extLst>
          </p:cNvPr>
          <p:cNvSpPr txBox="1"/>
          <p:nvPr/>
        </p:nvSpPr>
        <p:spPr>
          <a:xfrm>
            <a:off x="2098538" y="3088870"/>
            <a:ext cx="2813078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  <a:buClr>
                <a:schemeClr val="accent3"/>
              </a:buClr>
            </a:pPr>
            <a:r>
              <a:rPr lang="lv-LV" sz="1600"/>
              <a:t>ST ieņēmumi līdz 30. jūnijam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B8ABF1-2D0B-C236-8C4D-CD69ED043C9E}"/>
              </a:ext>
            </a:extLst>
          </p:cNvPr>
          <p:cNvSpPr txBox="1"/>
          <p:nvPr/>
        </p:nvSpPr>
        <p:spPr>
          <a:xfrm>
            <a:off x="2228432" y="4187209"/>
            <a:ext cx="2367443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  <a:buClr>
                <a:schemeClr val="accent3"/>
              </a:buClr>
            </a:pPr>
            <a:r>
              <a:rPr lang="lv-LV" sz="1600"/>
              <a:t>ST ieņēmumi no 1. jūlija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A720E-C4BF-DABF-18D1-3D506E60F99B}"/>
              </a:ext>
            </a:extLst>
          </p:cNvPr>
          <p:cNvSpPr txBox="1"/>
          <p:nvPr/>
        </p:nvSpPr>
        <p:spPr>
          <a:xfrm>
            <a:off x="1111326" y="1477353"/>
            <a:ext cx="5069016" cy="65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  <a:buClr>
                <a:schemeClr val="accent3"/>
              </a:buClr>
            </a:pPr>
            <a:r>
              <a:rPr lang="lv-LV" sz="1600"/>
              <a:t>Sadales pakalpojuma nodrošināšanai nepieciešamās </a:t>
            </a:r>
          </a:p>
          <a:p>
            <a:pPr algn="ctr">
              <a:buClr>
                <a:schemeClr val="accent3"/>
              </a:buClr>
            </a:pPr>
            <a:r>
              <a:rPr lang="lv-LV" sz="1600"/>
              <a:t>pamatotās izmaksas</a:t>
            </a:r>
          </a:p>
        </p:txBody>
      </p:sp>
    </p:spTree>
    <p:extLst>
      <p:ext uri="{BB962C8B-B14F-4D97-AF65-F5344CB8AC3E}">
        <p14:creationId xmlns:p14="http://schemas.microsoft.com/office/powerpoint/2010/main" val="312175445"/>
      </p:ext>
    </p:extLst>
  </p:cSld>
  <p:clrMapOvr>
    <a:masterClrMapping/>
  </p:clrMapOvr>
</p:sld>
</file>

<file path=ppt/theme/theme1.xml><?xml version="1.0" encoding="utf-8"?>
<a:theme xmlns:a="http://schemas.openxmlformats.org/drawingml/2006/main" name="ST_prezentacija-tumsizils - ar ikonām">
  <a:themeElements>
    <a:clrScheme name="Custom 16">
      <a:dk1>
        <a:srgbClr val="474847"/>
      </a:dk1>
      <a:lt1>
        <a:srgbClr val="FFFFFF"/>
      </a:lt1>
      <a:dk2>
        <a:srgbClr val="474847"/>
      </a:dk2>
      <a:lt2>
        <a:srgbClr val="FFFFFF"/>
      </a:lt2>
      <a:accent1>
        <a:srgbClr val="229BD7"/>
      </a:accent1>
      <a:accent2>
        <a:srgbClr val="063C76"/>
      </a:accent2>
      <a:accent3>
        <a:srgbClr val="CCD220"/>
      </a:accent3>
      <a:accent4>
        <a:srgbClr val="E3E4E3"/>
      </a:accent4>
      <a:accent5>
        <a:srgbClr val="A2BD30"/>
      </a:accent5>
      <a:accent6>
        <a:srgbClr val="F15D22"/>
      </a:accent6>
      <a:hlink>
        <a:srgbClr val="053E7E"/>
      </a:hlink>
      <a:folHlink>
        <a:srgbClr val="1B99D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just">
          <a:lnSpc>
            <a:spcPts val="2500"/>
          </a:lnSpc>
          <a:buClr>
            <a:schemeClr val="accent3"/>
          </a:buClr>
          <a:buFont typeface="Wingdings 3" panose="05040102010807070707" pitchFamily="18" charset="2"/>
          <a:buChar char="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_prezentacija-tumsizils - ar ikonām" id="{9461A827-A46C-490C-9EAC-18A6E4414DA9}" vid="{A5D6364B-46CB-43EB-9C8B-79B620641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5164289173EF4BA467EB3AE686BF26" ma:contentTypeVersion="17" ma:contentTypeDescription="Create a new document." ma:contentTypeScope="" ma:versionID="35df07584dc9fb2acdb51f96821268b1">
  <xsd:schema xmlns:xsd="http://www.w3.org/2001/XMLSchema" xmlns:xs="http://www.w3.org/2001/XMLSchema" xmlns:p="http://schemas.microsoft.com/office/2006/metadata/properties" xmlns:ns2="ec642047-fb70-4277-87f0-488a0eb56c29" xmlns:ns3="5b8d469c-4a3a-4cda-86aa-a86ccd89d66f" targetNamespace="http://schemas.microsoft.com/office/2006/metadata/properties" ma:root="true" ma:fieldsID="d0bb4992ca8e874e483afd0258b51bc0" ns2:_="" ns3:_="">
    <xsd:import namespace="ec642047-fb70-4277-87f0-488a0eb56c29"/>
    <xsd:import namespace="5b8d469c-4a3a-4cda-86aa-a86ccd89d6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42047-fb70-4277-87f0-488a0eb56c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270fb89-daf4-42bf-b7d3-277b4e01f8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d469c-4a3a-4cda-86aa-a86ccd89d66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659f5cb-e9de-4eed-b956-41b0d7aaa715}" ma:internalName="TaxCatchAll" ma:showField="CatchAllData" ma:web="5b8d469c-4a3a-4cda-86aa-a86ccd89d6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642047-fb70-4277-87f0-488a0eb56c29">
      <Terms xmlns="http://schemas.microsoft.com/office/infopath/2007/PartnerControls"/>
    </lcf76f155ced4ddcb4097134ff3c332f>
    <TaxCatchAll xmlns="5b8d469c-4a3a-4cda-86aa-a86ccd89d66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E49472-D13A-4D6D-8BCD-155830147434}">
  <ds:schemaRefs>
    <ds:schemaRef ds:uri="5b8d469c-4a3a-4cda-86aa-a86ccd89d66f"/>
    <ds:schemaRef ds:uri="ec642047-fb70-4277-87f0-488a0eb56c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9E487B-50AF-49E5-AC20-B6B5597F76F2}">
  <ds:schemaRefs>
    <ds:schemaRef ds:uri="5b8d469c-4a3a-4cda-86aa-a86ccd89d66f"/>
    <ds:schemaRef ds:uri="ec642047-fb70-4277-87f0-488a0eb56c2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5E354D-EA21-4961-979F-803435BF2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</TotalTime>
  <Words>1341</Words>
  <Application>Microsoft Office PowerPoint</Application>
  <PresentationFormat>Widescreen</PresentationFormat>
  <Paragraphs>314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Wingdings 3</vt:lpstr>
      <vt:lpstr>ST_prezentacija-tumsizils - ar ikonām</vt:lpstr>
      <vt:lpstr>AS "SADALES TĪKLS" tarifa izmaksas un ietekme</vt:lpstr>
      <vt:lpstr>PowerPoint Presentation</vt:lpstr>
      <vt:lpstr>PowerPoint Presentation</vt:lpstr>
      <vt:lpstr>PowerPoint Presentation</vt:lpstr>
      <vt:lpstr>PowerPoint Presentation</vt:lpstr>
      <vt:lpstr>Kāpēc tik straujš pieaugums mājsaimniecībām?</vt:lpstr>
      <vt:lpstr>Fiksēto tarifa maksas daļu nosaka pieslēguma veids</vt:lpstr>
      <vt:lpstr>Lietotāju pieprasītās jaudas un ieņēmumi pa sprieguma pakāpēm (0,4 kV līnijas)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AS Latvenergo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"SADALES TĪKLS" tarifa skaidrojums</dc:title>
  <dc:creator>Toms Rutkovskis</dc:creator>
  <cp:lastModifiedBy>Ilze Bolšteina</cp:lastModifiedBy>
  <cp:revision>5</cp:revision>
  <dcterms:created xsi:type="dcterms:W3CDTF">2023-09-04T12:34:43Z</dcterms:created>
  <dcterms:modified xsi:type="dcterms:W3CDTF">2023-09-06T08:51:06Z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0x0101004B5164289173EF4BA467EB3AE686BF26</vt:lpwstr>
  </property>
</Properties>
</file>